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50"/>
  </p:handoutMasterIdLst>
  <p:sldIdLst>
    <p:sldId id="256" r:id="rId3"/>
    <p:sldId id="257" r:id="rId5"/>
    <p:sldId id="284" r:id="rId6"/>
    <p:sldId id="258" r:id="rId7"/>
    <p:sldId id="261" r:id="rId8"/>
    <p:sldId id="283" r:id="rId9"/>
    <p:sldId id="260" r:id="rId10"/>
    <p:sldId id="262" r:id="rId11"/>
    <p:sldId id="285" r:id="rId12"/>
    <p:sldId id="286" r:id="rId13"/>
    <p:sldId id="305" r:id="rId14"/>
    <p:sldId id="287" r:id="rId15"/>
    <p:sldId id="307" r:id="rId16"/>
    <p:sldId id="288" r:id="rId17"/>
    <p:sldId id="308" r:id="rId18"/>
    <p:sldId id="289" r:id="rId19"/>
    <p:sldId id="290" r:id="rId20"/>
    <p:sldId id="263" r:id="rId21"/>
    <p:sldId id="292" r:id="rId22"/>
    <p:sldId id="268" r:id="rId23"/>
    <p:sldId id="291" r:id="rId24"/>
    <p:sldId id="271" r:id="rId25"/>
    <p:sldId id="323" r:id="rId26"/>
    <p:sldId id="312" r:id="rId27"/>
    <p:sldId id="310" r:id="rId28"/>
    <p:sldId id="311" r:id="rId29"/>
    <p:sldId id="309" r:id="rId30"/>
    <p:sldId id="293" r:id="rId31"/>
    <p:sldId id="294" r:id="rId32"/>
    <p:sldId id="265" r:id="rId33"/>
    <p:sldId id="295" r:id="rId34"/>
    <p:sldId id="296" r:id="rId35"/>
    <p:sldId id="297" r:id="rId36"/>
    <p:sldId id="298" r:id="rId37"/>
    <p:sldId id="299" r:id="rId38"/>
    <p:sldId id="304" r:id="rId39"/>
    <p:sldId id="313" r:id="rId40"/>
    <p:sldId id="314" r:id="rId41"/>
    <p:sldId id="315" r:id="rId42"/>
    <p:sldId id="316" r:id="rId43"/>
    <p:sldId id="317" r:id="rId44"/>
    <p:sldId id="319" r:id="rId45"/>
    <p:sldId id="320" r:id="rId46"/>
    <p:sldId id="321" r:id="rId47"/>
    <p:sldId id="322" r:id="rId48"/>
    <p:sldId id="282" r:id="rId49"/>
  </p:sldIdLst>
  <p:sldSz cx="12192000" cy="6858000"/>
  <p:notesSz cx="6858000" cy="9144000"/>
  <p:custDataLst>
    <p:tags r:id="rId5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0B3BC"/>
    <a:srgbClr val="3F4247"/>
    <a:srgbClr val="53575D"/>
    <a:srgbClr val="8C93A0"/>
    <a:srgbClr val="9BA1AD"/>
    <a:srgbClr val="594A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59" autoAdjust="0"/>
    <p:restoredTop sz="94603"/>
  </p:normalViewPr>
  <p:slideViewPr>
    <p:cSldViewPr snapToGrid="0">
      <p:cViewPr varScale="1">
        <p:scale>
          <a:sx n="93" d="100"/>
          <a:sy n="93" d="100"/>
        </p:scale>
        <p:origin x="240" y="544"/>
      </p:cViewPr>
      <p:guideLst/>
    </p:cSldViewPr>
  </p:slideViewPr>
  <p:notesTextViewPr>
    <p:cViewPr>
      <p:scale>
        <a:sx n="1" d="1"/>
        <a:sy n="1" d="1"/>
      </p:scale>
      <p:origin x="0" y="0"/>
    </p:cViewPr>
  </p:notesTextViewPr>
  <p:notesViewPr>
    <p:cSldViewPr snapToGrid="0">
      <p:cViewPr varScale="1">
        <p:scale>
          <a:sx n="86" d="100"/>
          <a:sy n="86" d="100"/>
        </p:scale>
        <p:origin x="3012" y="10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4" Type="http://schemas.openxmlformats.org/officeDocument/2006/relationships/tags" Target="tags/tag36.xml"/><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handoutMaster" Target="handoutMasters/handoutMaster1.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spPr>
            <a:solidFill>
              <a:schemeClr val="bg1">
                <a:lumMod val="85000"/>
              </a:schemeClr>
            </a:solidFill>
          </c:spPr>
          <c:explosion val="0"/>
          <c:dPt>
            <c:idx val="0"/>
            <c:bubble3D val="0"/>
            <c:spPr>
              <a:solidFill>
                <a:srgbClr val="3F4247"/>
              </a:solidFill>
            </c:spPr>
          </c:dPt>
          <c:dPt>
            <c:idx val="1"/>
            <c:bubble3D val="0"/>
            <c:spPr>
              <a:solidFill>
                <a:schemeClr val="bg1">
                  <a:lumMod val="85000"/>
                </a:schemeClr>
              </a:solidFill>
            </c:spPr>
          </c:dPt>
          <c:dLbls>
            <c:delete val="1"/>
          </c:dLbls>
          <c:val>
            <c:numRef>
              <c:f>Sheet1!$A$2:$A$3</c:f>
              <c:numCache>
                <c:formatCode>General</c:formatCode>
                <c:ptCount val="2"/>
                <c:pt idx="0">
                  <c:v>5</c:v>
                </c:pt>
                <c:pt idx="1">
                  <c:v>5</c:v>
                </c:pt>
              </c:numCache>
            </c:numRef>
          </c:val>
          <c:extLst>
            <c:ext xmlns:c15="http://schemas.microsoft.com/office/drawing/2012/chart" uri="{02D57815-91ED-43cb-92C2-25804820EDAC}">
              <c15:filteredSeriesTitle>
                <c15:tx>
                  <c:strRef>
                    <c:extLst>
                      <c:ext uri="{02D57815-91ED-43cb-92C2-25804820EDAC}">
                        <c15:formulaRef>
                          <c15:sqref>Sheet1!$A$1</c15:sqref>
                        </c15:formulaRef>
                      </c:ext>
                    </c:extLst>
                    <c:strCache>
                      <c:ptCount val="1"/>
                      <c:pt idx="0">
                        <c:v>Photoshop</c:v>
                      </c:pt>
                    </c:strCache>
                  </c:strRef>
                </c15:tx>
              </c15:filteredSeriesTitle>
            </c:ext>
          </c:extLst>
        </c:ser>
        <c:dLbls>
          <c:showLegendKey val="0"/>
          <c:showVal val="0"/>
          <c:showCatName val="0"/>
          <c:showSerName val="0"/>
          <c:showPercent val="0"/>
          <c:showBubbleSize val="0"/>
          <c:showLeaderLines val="1"/>
        </c:dLbls>
        <c:firstSliceAng val="0"/>
        <c:holeSize val="70"/>
      </c:doughnutChart>
    </c:plotArea>
    <c:plotVisOnly val="1"/>
    <c:dispBlanksAs val="gap"/>
    <c:showDLblsOverMax val="0"/>
  </c:chart>
  <c:txPr>
    <a:bodyPr/>
    <a:lstStyle/>
    <a:p>
      <a:pPr>
        <a:defRPr lang="zh-CN" sz="1800"/>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spPr>
            <a:solidFill>
              <a:schemeClr val="bg1">
                <a:lumMod val="85000"/>
              </a:schemeClr>
            </a:solidFill>
          </c:spPr>
          <c:explosion val="0"/>
          <c:dPt>
            <c:idx val="0"/>
            <c:bubble3D val="0"/>
            <c:spPr>
              <a:solidFill>
                <a:srgbClr val="9BA1AD"/>
              </a:solidFill>
            </c:spPr>
          </c:dPt>
          <c:dPt>
            <c:idx val="1"/>
            <c:bubble3D val="0"/>
            <c:spPr>
              <a:solidFill>
                <a:schemeClr val="bg1">
                  <a:lumMod val="85000"/>
                </a:schemeClr>
              </a:solidFill>
            </c:spPr>
          </c:dPt>
          <c:dLbls>
            <c:delete val="1"/>
          </c:dLbls>
          <c:val>
            <c:numRef>
              <c:f>Sheet1!$A$2:$A$3</c:f>
              <c:numCache>
                <c:formatCode>General</c:formatCode>
                <c:ptCount val="2"/>
                <c:pt idx="0">
                  <c:v>5</c:v>
                </c:pt>
                <c:pt idx="1">
                  <c:v>5</c:v>
                </c:pt>
              </c:numCache>
            </c:numRef>
          </c:val>
          <c:extLst>
            <c:ext xmlns:c15="http://schemas.microsoft.com/office/drawing/2012/chart" uri="{02D57815-91ED-43cb-92C2-25804820EDAC}">
              <c15:filteredSeriesTitle>
                <c15:tx>
                  <c:strRef>
                    <c:extLst>
                      <c:ext uri="{02D57815-91ED-43cb-92C2-25804820EDAC}">
                        <c15:formulaRef>
                          <c15:sqref>Sheet1!$A$1</c15:sqref>
                        </c15:formulaRef>
                      </c:ext>
                    </c:extLst>
                    <c:strCache>
                      <c:ptCount val="1"/>
                      <c:pt idx="0">
                        <c:v>Photoshop</c:v>
                      </c:pt>
                    </c:strCache>
                  </c:strRef>
                </c15:tx>
              </c15:filteredSeriesTitle>
            </c:ext>
          </c:extLst>
        </c:ser>
        <c:dLbls>
          <c:showLegendKey val="0"/>
          <c:showVal val="0"/>
          <c:showCatName val="0"/>
          <c:showSerName val="0"/>
          <c:showPercent val="0"/>
          <c:showBubbleSize val="0"/>
          <c:showLeaderLines val="1"/>
        </c:dLbls>
        <c:firstSliceAng val="0"/>
        <c:holeSize val="70"/>
      </c:doughnutChart>
    </c:plotArea>
    <c:plotVisOnly val="1"/>
    <c:dispBlanksAs val="gap"/>
    <c:showDLblsOverMax val="0"/>
  </c:chart>
  <c:txPr>
    <a:bodyPr/>
    <a:lstStyle/>
    <a:p>
      <a:pPr>
        <a:defRPr lang="zh-CN" sz="1800"/>
      </a:pPr>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FA905B3-51E8-4049-ADEA-E6FBB165592A}"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6" name="灯片编号占位符 5"/>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2FC3E8-7552-41B7-B2F5-F57F664ED661}"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85F0F6-1A4A-497E-A5DB-23D651485E0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2ADC16-FBB3-447E-9DBF-47416711F543}"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F101634-53F4-4544-988D-108838A8514F}"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宋体"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宋体"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92ADC16-FBB3-447E-9DBF-47416711F54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gradFill flip="none" rotWithShape="1">
          <a:gsLst>
            <a:gs pos="0">
              <a:schemeClr val="bg1"/>
            </a:gs>
            <a:gs pos="51000">
              <a:schemeClr val="bg2"/>
            </a:gs>
            <a:gs pos="100000">
              <a:schemeClr val="bg2">
                <a:lumMod val="9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bg>
      <p:bgPr>
        <a:gradFill flip="none" rotWithShape="1">
          <a:gsLst>
            <a:gs pos="0">
              <a:schemeClr val="bg1"/>
            </a:gs>
            <a:gs pos="51000">
              <a:schemeClr val="bg2"/>
            </a:gs>
            <a:gs pos="100000">
              <a:schemeClr val="bg2">
                <a:lumMod val="9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2" name="组合 1"/>
          <p:cNvGrpSpPr/>
          <p:nvPr userDrawn="1"/>
        </p:nvGrpSpPr>
        <p:grpSpPr>
          <a:xfrm>
            <a:off x="408105" y="245621"/>
            <a:ext cx="2487494" cy="581149"/>
            <a:chOff x="4662605" y="245621"/>
            <a:chExt cx="2487494" cy="581149"/>
          </a:xfrm>
        </p:grpSpPr>
        <p:grpSp>
          <p:nvGrpSpPr>
            <p:cNvPr id="3" name="组合 2"/>
            <p:cNvGrpSpPr/>
            <p:nvPr/>
          </p:nvGrpSpPr>
          <p:grpSpPr>
            <a:xfrm>
              <a:off x="4662605" y="245621"/>
              <a:ext cx="2427621" cy="581149"/>
              <a:chOff x="7799505" y="1198121"/>
              <a:chExt cx="2427621" cy="581149"/>
            </a:xfrm>
          </p:grpSpPr>
          <p:grpSp>
            <p:nvGrpSpPr>
              <p:cNvPr id="11" name="组合 10"/>
              <p:cNvGrpSpPr/>
              <p:nvPr/>
            </p:nvGrpSpPr>
            <p:grpSpPr>
              <a:xfrm flipH="1">
                <a:off x="7799505" y="1198121"/>
                <a:ext cx="960120" cy="581149"/>
                <a:chOff x="9787459" y="1304801"/>
                <a:chExt cx="960120" cy="581149"/>
              </a:xfrm>
            </p:grpSpPr>
            <p:grpSp>
              <p:nvGrpSpPr>
                <p:cNvPr id="14" name="组合 13"/>
                <p:cNvGrpSpPr/>
                <p:nvPr/>
              </p:nvGrpSpPr>
              <p:grpSpPr>
                <a:xfrm>
                  <a:off x="9858579" y="1340361"/>
                  <a:ext cx="889000" cy="503679"/>
                  <a:chOff x="7378700" y="2527300"/>
                  <a:chExt cx="889000" cy="1090950"/>
                </a:xfrm>
              </p:grpSpPr>
              <p:cxnSp>
                <p:nvCxnSpPr>
                  <p:cNvPr id="17" name="直接连接符 1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15" name="椭圆 1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01</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13" name="矩形 12"/>
              <p:cNvSpPr/>
              <p:nvPr/>
            </p:nvSpPr>
            <p:spPr>
              <a:xfrm>
                <a:off x="8426633" y="1315408"/>
                <a:ext cx="1800493" cy="369332"/>
              </a:xfrm>
              <a:prstGeom prst="rect">
                <a:avLst/>
              </a:prstGeom>
            </p:spPr>
            <p:txBody>
              <a:bodyPr wrap="none">
                <a:spAutoFit/>
              </a:bodyPr>
              <a:lstStyle/>
              <a:p>
                <a:r>
                  <a:rPr lang="zh-CN" altLang="en-US" dirty="0"/>
                  <a:t>请输入你的题目</a:t>
                </a:r>
                <a:endParaRPr lang="zh-CN" altLang="en-US" dirty="0"/>
              </a:p>
            </p:txBody>
          </p:sp>
        </p:grpSp>
        <p:grpSp>
          <p:nvGrpSpPr>
            <p:cNvPr id="4" name="组合 3"/>
            <p:cNvGrpSpPr/>
            <p:nvPr/>
          </p:nvGrpSpPr>
          <p:grpSpPr>
            <a:xfrm flipV="1">
              <a:off x="6189979" y="245621"/>
              <a:ext cx="960120" cy="581149"/>
              <a:chOff x="9787459" y="1304801"/>
              <a:chExt cx="960120" cy="581149"/>
            </a:xfrm>
          </p:grpSpPr>
          <p:grpSp>
            <p:nvGrpSpPr>
              <p:cNvPr id="5" name="组合 4"/>
              <p:cNvGrpSpPr/>
              <p:nvPr/>
            </p:nvGrpSpPr>
            <p:grpSpPr>
              <a:xfrm>
                <a:off x="9858579" y="1340361"/>
                <a:ext cx="889000" cy="503679"/>
                <a:chOff x="7378700" y="2527300"/>
                <a:chExt cx="889000" cy="1090950"/>
              </a:xfrm>
            </p:grpSpPr>
            <p:cxnSp>
              <p:nvCxnSpPr>
                <p:cNvPr id="8" name="直接连接符 7"/>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 name="椭圆 5"/>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0" name="图片 19" descr="bd24218a68ba4b70c817e5e6e508ee7e"/>
          <p:cNvPicPr>
            <a:picLocks noChangeAspect="1"/>
          </p:cNvPicPr>
          <p:nvPr userDrawn="1"/>
        </p:nvPicPr>
        <p:blipFill>
          <a:blip r:embed="rId2">
            <a:lum bright="-100000" contrast="-6000"/>
          </a:blip>
          <a:srcRect t="59224" r="4501"/>
          <a:stretch>
            <a:fillRect/>
          </a:stretch>
        </p:blipFill>
        <p:spPr>
          <a:xfrm rot="13998269">
            <a:off x="-1688996" y="4827229"/>
            <a:ext cx="3829466" cy="2167139"/>
          </a:xfrm>
          <a:prstGeom prst="rect">
            <a:avLst/>
          </a:prstGeom>
        </p:spPr>
      </p:pic>
      <p:pic>
        <p:nvPicPr>
          <p:cNvPr id="21" name="图片 20" descr="bd24218a68ba4b70c817e5e6e508ee7e"/>
          <p:cNvPicPr>
            <a:picLocks noChangeAspect="1"/>
          </p:cNvPicPr>
          <p:nvPr userDrawn="1"/>
        </p:nvPicPr>
        <p:blipFill>
          <a:blip r:embed="rId2">
            <a:lum bright="-100000" contrast="-6000"/>
          </a:blip>
          <a:srcRect t="59224" r="4501"/>
          <a:stretch>
            <a:fillRect/>
          </a:stretch>
        </p:blipFill>
        <p:spPr>
          <a:xfrm rot="2700000" flipH="1">
            <a:off x="8549731" y="-562659"/>
            <a:ext cx="5791928" cy="327771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1000"/>
                                        <p:tgtEl>
                                          <p:spTgt spid="2"/>
                                        </p:tgtEl>
                                      </p:cBhvr>
                                    </p:animEffect>
                                  </p:childTnLst>
                                </p:cTn>
                              </p:par>
                              <p:par>
                                <p:cTn id="8" presetID="31"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2000" fill="hold"/>
                                        <p:tgtEl>
                                          <p:spTgt spid="21"/>
                                        </p:tgtEl>
                                        <p:attrNameLst>
                                          <p:attrName>ppt_w</p:attrName>
                                        </p:attrNameLst>
                                      </p:cBhvr>
                                      <p:tavLst>
                                        <p:tav tm="0">
                                          <p:val>
                                            <p:fltVal val="0"/>
                                          </p:val>
                                        </p:tav>
                                        <p:tav tm="100000">
                                          <p:val>
                                            <p:strVal val="#ppt_w"/>
                                          </p:val>
                                        </p:tav>
                                      </p:tavLst>
                                    </p:anim>
                                    <p:anim calcmode="lin" valueType="num">
                                      <p:cBhvr>
                                        <p:cTn id="11" dur="2000" fill="hold"/>
                                        <p:tgtEl>
                                          <p:spTgt spid="21"/>
                                        </p:tgtEl>
                                        <p:attrNameLst>
                                          <p:attrName>ppt_h</p:attrName>
                                        </p:attrNameLst>
                                      </p:cBhvr>
                                      <p:tavLst>
                                        <p:tav tm="0">
                                          <p:val>
                                            <p:fltVal val="0"/>
                                          </p:val>
                                        </p:tav>
                                        <p:tav tm="100000">
                                          <p:val>
                                            <p:strVal val="#ppt_h"/>
                                          </p:val>
                                        </p:tav>
                                      </p:tavLst>
                                    </p:anim>
                                    <p:anim calcmode="lin" valueType="num">
                                      <p:cBhvr>
                                        <p:cTn id="12" dur="2000" fill="hold"/>
                                        <p:tgtEl>
                                          <p:spTgt spid="21"/>
                                        </p:tgtEl>
                                        <p:attrNameLst>
                                          <p:attrName>style.rotation</p:attrName>
                                        </p:attrNameLst>
                                      </p:cBhvr>
                                      <p:tavLst>
                                        <p:tav tm="0">
                                          <p:val>
                                            <p:fltVal val="90"/>
                                          </p:val>
                                        </p:tav>
                                        <p:tav tm="100000">
                                          <p:val>
                                            <p:fltVal val="0"/>
                                          </p:val>
                                        </p:tav>
                                      </p:tavLst>
                                    </p:anim>
                                    <p:animEffect transition="in" filter="fade">
                                      <p:cBhvr>
                                        <p:cTn id="13" dur="2000"/>
                                        <p:tgtEl>
                                          <p:spTgt spid="21"/>
                                        </p:tgtEl>
                                      </p:cBhvr>
                                    </p:animEffect>
                                  </p:childTnLst>
                                </p:cTn>
                              </p:par>
                              <p:par>
                                <p:cTn id="14" presetID="31" presetClass="entr" presetSubtype="0"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p:cTn id="16" dur="2000" fill="hold"/>
                                        <p:tgtEl>
                                          <p:spTgt spid="20"/>
                                        </p:tgtEl>
                                        <p:attrNameLst>
                                          <p:attrName>ppt_w</p:attrName>
                                        </p:attrNameLst>
                                      </p:cBhvr>
                                      <p:tavLst>
                                        <p:tav tm="0">
                                          <p:val>
                                            <p:fltVal val="0"/>
                                          </p:val>
                                        </p:tav>
                                        <p:tav tm="100000">
                                          <p:val>
                                            <p:strVal val="#ppt_w"/>
                                          </p:val>
                                        </p:tav>
                                      </p:tavLst>
                                    </p:anim>
                                    <p:anim calcmode="lin" valueType="num">
                                      <p:cBhvr>
                                        <p:cTn id="17" dur="2000" fill="hold"/>
                                        <p:tgtEl>
                                          <p:spTgt spid="20"/>
                                        </p:tgtEl>
                                        <p:attrNameLst>
                                          <p:attrName>ppt_h</p:attrName>
                                        </p:attrNameLst>
                                      </p:cBhvr>
                                      <p:tavLst>
                                        <p:tav tm="0">
                                          <p:val>
                                            <p:fltVal val="0"/>
                                          </p:val>
                                        </p:tav>
                                        <p:tav tm="100000">
                                          <p:val>
                                            <p:strVal val="#ppt_h"/>
                                          </p:val>
                                        </p:tav>
                                      </p:tavLst>
                                    </p:anim>
                                    <p:anim calcmode="lin" valueType="num">
                                      <p:cBhvr>
                                        <p:cTn id="18" dur="2000" fill="hold"/>
                                        <p:tgtEl>
                                          <p:spTgt spid="20"/>
                                        </p:tgtEl>
                                        <p:attrNameLst>
                                          <p:attrName>style.rotation</p:attrName>
                                        </p:attrNameLst>
                                      </p:cBhvr>
                                      <p:tavLst>
                                        <p:tav tm="0">
                                          <p:val>
                                            <p:fltVal val="90"/>
                                          </p:val>
                                        </p:tav>
                                        <p:tav tm="100000">
                                          <p:val>
                                            <p:fltVal val="0"/>
                                          </p:val>
                                        </p:tav>
                                      </p:tavLst>
                                    </p:anim>
                                    <p:animEffect transition="in" filter="fade">
                                      <p:cBhvr>
                                        <p:cTn id="19" dur="2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bg>
      <p:bgPr>
        <a:gradFill flip="none" rotWithShape="1">
          <a:gsLst>
            <a:gs pos="0">
              <a:schemeClr val="bg1"/>
            </a:gs>
            <a:gs pos="51000">
              <a:schemeClr val="bg2"/>
            </a:gs>
            <a:gs pos="100000">
              <a:schemeClr val="bg2">
                <a:lumMod val="9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2" name="组合 1"/>
          <p:cNvGrpSpPr/>
          <p:nvPr userDrawn="1"/>
        </p:nvGrpSpPr>
        <p:grpSpPr>
          <a:xfrm>
            <a:off x="408105" y="245621"/>
            <a:ext cx="2487494" cy="581149"/>
            <a:chOff x="4662605" y="245621"/>
            <a:chExt cx="2487494" cy="581149"/>
          </a:xfrm>
        </p:grpSpPr>
        <p:grpSp>
          <p:nvGrpSpPr>
            <p:cNvPr id="3" name="组合 2"/>
            <p:cNvGrpSpPr/>
            <p:nvPr/>
          </p:nvGrpSpPr>
          <p:grpSpPr>
            <a:xfrm>
              <a:off x="4662605" y="245621"/>
              <a:ext cx="2427621" cy="581149"/>
              <a:chOff x="7799505" y="1198121"/>
              <a:chExt cx="2427621" cy="581149"/>
            </a:xfrm>
          </p:grpSpPr>
          <p:grpSp>
            <p:nvGrpSpPr>
              <p:cNvPr id="11" name="组合 10"/>
              <p:cNvGrpSpPr/>
              <p:nvPr/>
            </p:nvGrpSpPr>
            <p:grpSpPr>
              <a:xfrm flipH="1">
                <a:off x="7799505" y="1198121"/>
                <a:ext cx="960120" cy="581149"/>
                <a:chOff x="9787459" y="1304801"/>
                <a:chExt cx="960120" cy="581149"/>
              </a:xfrm>
            </p:grpSpPr>
            <p:grpSp>
              <p:nvGrpSpPr>
                <p:cNvPr id="14" name="组合 13"/>
                <p:cNvGrpSpPr/>
                <p:nvPr/>
              </p:nvGrpSpPr>
              <p:grpSpPr>
                <a:xfrm>
                  <a:off x="9858579" y="1340361"/>
                  <a:ext cx="889000" cy="503679"/>
                  <a:chOff x="7378700" y="2527300"/>
                  <a:chExt cx="889000" cy="1090950"/>
                </a:xfrm>
              </p:grpSpPr>
              <p:cxnSp>
                <p:nvCxnSpPr>
                  <p:cNvPr id="17" name="直接连接符 1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15" name="椭圆 1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02</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13" name="矩形 12"/>
              <p:cNvSpPr/>
              <p:nvPr/>
            </p:nvSpPr>
            <p:spPr>
              <a:xfrm>
                <a:off x="8426633" y="1315408"/>
                <a:ext cx="1800493" cy="369332"/>
              </a:xfrm>
              <a:prstGeom prst="rect">
                <a:avLst/>
              </a:prstGeom>
            </p:spPr>
            <p:txBody>
              <a:bodyPr wrap="none">
                <a:spAutoFit/>
              </a:bodyPr>
              <a:lstStyle/>
              <a:p>
                <a:r>
                  <a:rPr lang="zh-CN" altLang="en-US" dirty="0"/>
                  <a:t>请输入你的题目</a:t>
                </a:r>
                <a:endParaRPr lang="zh-CN" altLang="en-US" dirty="0"/>
              </a:p>
            </p:txBody>
          </p:sp>
        </p:grpSp>
        <p:grpSp>
          <p:nvGrpSpPr>
            <p:cNvPr id="4" name="组合 3"/>
            <p:cNvGrpSpPr/>
            <p:nvPr/>
          </p:nvGrpSpPr>
          <p:grpSpPr>
            <a:xfrm flipV="1">
              <a:off x="6189979" y="245621"/>
              <a:ext cx="960120" cy="581149"/>
              <a:chOff x="9787459" y="1304801"/>
              <a:chExt cx="960120" cy="581149"/>
            </a:xfrm>
          </p:grpSpPr>
          <p:grpSp>
            <p:nvGrpSpPr>
              <p:cNvPr id="5" name="组合 4"/>
              <p:cNvGrpSpPr/>
              <p:nvPr/>
            </p:nvGrpSpPr>
            <p:grpSpPr>
              <a:xfrm>
                <a:off x="9858579" y="1340361"/>
                <a:ext cx="889000" cy="503679"/>
                <a:chOff x="7378700" y="2527300"/>
                <a:chExt cx="889000" cy="1090950"/>
              </a:xfrm>
            </p:grpSpPr>
            <p:cxnSp>
              <p:nvCxnSpPr>
                <p:cNvPr id="8" name="直接连接符 7"/>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 name="椭圆 5"/>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0" name="图片 19" descr="bd24218a68ba4b70c817e5e6e508ee7e"/>
          <p:cNvPicPr>
            <a:picLocks noChangeAspect="1"/>
          </p:cNvPicPr>
          <p:nvPr userDrawn="1"/>
        </p:nvPicPr>
        <p:blipFill>
          <a:blip r:embed="rId2">
            <a:lum bright="-100000" contrast="-6000"/>
          </a:blip>
          <a:srcRect t="59224" r="4501"/>
          <a:stretch>
            <a:fillRect/>
          </a:stretch>
        </p:blipFill>
        <p:spPr>
          <a:xfrm rot="13998269">
            <a:off x="-1688996" y="4827229"/>
            <a:ext cx="3829466" cy="2167139"/>
          </a:xfrm>
          <a:prstGeom prst="rect">
            <a:avLst/>
          </a:prstGeom>
        </p:spPr>
      </p:pic>
      <p:pic>
        <p:nvPicPr>
          <p:cNvPr id="21" name="图片 20" descr="bd24218a68ba4b70c817e5e6e508ee7e"/>
          <p:cNvPicPr>
            <a:picLocks noChangeAspect="1"/>
          </p:cNvPicPr>
          <p:nvPr userDrawn="1"/>
        </p:nvPicPr>
        <p:blipFill>
          <a:blip r:embed="rId2">
            <a:lum bright="-100000" contrast="-6000"/>
          </a:blip>
          <a:srcRect t="59224" r="4501"/>
          <a:stretch>
            <a:fillRect/>
          </a:stretch>
        </p:blipFill>
        <p:spPr>
          <a:xfrm rot="2700000" flipH="1">
            <a:off x="8549731" y="-562659"/>
            <a:ext cx="5791928" cy="327771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1000"/>
                                        <p:tgtEl>
                                          <p:spTgt spid="2"/>
                                        </p:tgtEl>
                                      </p:cBhvr>
                                    </p:animEffect>
                                  </p:childTnLst>
                                </p:cTn>
                              </p:par>
                              <p:par>
                                <p:cTn id="8" presetID="31"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2000" fill="hold"/>
                                        <p:tgtEl>
                                          <p:spTgt spid="21"/>
                                        </p:tgtEl>
                                        <p:attrNameLst>
                                          <p:attrName>ppt_w</p:attrName>
                                        </p:attrNameLst>
                                      </p:cBhvr>
                                      <p:tavLst>
                                        <p:tav tm="0">
                                          <p:val>
                                            <p:fltVal val="0"/>
                                          </p:val>
                                        </p:tav>
                                        <p:tav tm="100000">
                                          <p:val>
                                            <p:strVal val="#ppt_w"/>
                                          </p:val>
                                        </p:tav>
                                      </p:tavLst>
                                    </p:anim>
                                    <p:anim calcmode="lin" valueType="num">
                                      <p:cBhvr>
                                        <p:cTn id="11" dur="2000" fill="hold"/>
                                        <p:tgtEl>
                                          <p:spTgt spid="21"/>
                                        </p:tgtEl>
                                        <p:attrNameLst>
                                          <p:attrName>ppt_h</p:attrName>
                                        </p:attrNameLst>
                                      </p:cBhvr>
                                      <p:tavLst>
                                        <p:tav tm="0">
                                          <p:val>
                                            <p:fltVal val="0"/>
                                          </p:val>
                                        </p:tav>
                                        <p:tav tm="100000">
                                          <p:val>
                                            <p:strVal val="#ppt_h"/>
                                          </p:val>
                                        </p:tav>
                                      </p:tavLst>
                                    </p:anim>
                                    <p:anim calcmode="lin" valueType="num">
                                      <p:cBhvr>
                                        <p:cTn id="12" dur="2000" fill="hold"/>
                                        <p:tgtEl>
                                          <p:spTgt spid="21"/>
                                        </p:tgtEl>
                                        <p:attrNameLst>
                                          <p:attrName>style.rotation</p:attrName>
                                        </p:attrNameLst>
                                      </p:cBhvr>
                                      <p:tavLst>
                                        <p:tav tm="0">
                                          <p:val>
                                            <p:fltVal val="90"/>
                                          </p:val>
                                        </p:tav>
                                        <p:tav tm="100000">
                                          <p:val>
                                            <p:fltVal val="0"/>
                                          </p:val>
                                        </p:tav>
                                      </p:tavLst>
                                    </p:anim>
                                    <p:animEffect transition="in" filter="fade">
                                      <p:cBhvr>
                                        <p:cTn id="13" dur="2000"/>
                                        <p:tgtEl>
                                          <p:spTgt spid="21"/>
                                        </p:tgtEl>
                                      </p:cBhvr>
                                    </p:animEffect>
                                  </p:childTnLst>
                                </p:cTn>
                              </p:par>
                              <p:par>
                                <p:cTn id="14" presetID="31" presetClass="entr" presetSubtype="0"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p:cTn id="16" dur="2000" fill="hold"/>
                                        <p:tgtEl>
                                          <p:spTgt spid="20"/>
                                        </p:tgtEl>
                                        <p:attrNameLst>
                                          <p:attrName>ppt_w</p:attrName>
                                        </p:attrNameLst>
                                      </p:cBhvr>
                                      <p:tavLst>
                                        <p:tav tm="0">
                                          <p:val>
                                            <p:fltVal val="0"/>
                                          </p:val>
                                        </p:tav>
                                        <p:tav tm="100000">
                                          <p:val>
                                            <p:strVal val="#ppt_w"/>
                                          </p:val>
                                        </p:tav>
                                      </p:tavLst>
                                    </p:anim>
                                    <p:anim calcmode="lin" valueType="num">
                                      <p:cBhvr>
                                        <p:cTn id="17" dur="2000" fill="hold"/>
                                        <p:tgtEl>
                                          <p:spTgt spid="20"/>
                                        </p:tgtEl>
                                        <p:attrNameLst>
                                          <p:attrName>ppt_h</p:attrName>
                                        </p:attrNameLst>
                                      </p:cBhvr>
                                      <p:tavLst>
                                        <p:tav tm="0">
                                          <p:val>
                                            <p:fltVal val="0"/>
                                          </p:val>
                                        </p:tav>
                                        <p:tav tm="100000">
                                          <p:val>
                                            <p:strVal val="#ppt_h"/>
                                          </p:val>
                                        </p:tav>
                                      </p:tavLst>
                                    </p:anim>
                                    <p:anim calcmode="lin" valueType="num">
                                      <p:cBhvr>
                                        <p:cTn id="18" dur="2000" fill="hold"/>
                                        <p:tgtEl>
                                          <p:spTgt spid="20"/>
                                        </p:tgtEl>
                                        <p:attrNameLst>
                                          <p:attrName>style.rotation</p:attrName>
                                        </p:attrNameLst>
                                      </p:cBhvr>
                                      <p:tavLst>
                                        <p:tav tm="0">
                                          <p:val>
                                            <p:fltVal val="90"/>
                                          </p:val>
                                        </p:tav>
                                        <p:tav tm="100000">
                                          <p:val>
                                            <p:fltVal val="0"/>
                                          </p:val>
                                        </p:tav>
                                      </p:tavLst>
                                    </p:anim>
                                    <p:animEffect transition="in" filter="fade">
                                      <p:cBhvr>
                                        <p:cTn id="19" dur="2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标题幻灯片">
    <p:bg>
      <p:bgPr>
        <a:gradFill flip="none" rotWithShape="1">
          <a:gsLst>
            <a:gs pos="0">
              <a:schemeClr val="bg1"/>
            </a:gs>
            <a:gs pos="51000">
              <a:schemeClr val="bg2"/>
            </a:gs>
            <a:gs pos="100000">
              <a:schemeClr val="bg2">
                <a:lumMod val="9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2" name="组合 1"/>
          <p:cNvGrpSpPr/>
          <p:nvPr userDrawn="1"/>
        </p:nvGrpSpPr>
        <p:grpSpPr>
          <a:xfrm>
            <a:off x="408105" y="245621"/>
            <a:ext cx="2487494" cy="581149"/>
            <a:chOff x="4662605" y="245621"/>
            <a:chExt cx="2487494" cy="581149"/>
          </a:xfrm>
        </p:grpSpPr>
        <p:grpSp>
          <p:nvGrpSpPr>
            <p:cNvPr id="3" name="组合 2"/>
            <p:cNvGrpSpPr/>
            <p:nvPr/>
          </p:nvGrpSpPr>
          <p:grpSpPr>
            <a:xfrm>
              <a:off x="4662605" y="245621"/>
              <a:ext cx="2427621" cy="581149"/>
              <a:chOff x="7799505" y="1198121"/>
              <a:chExt cx="2427621" cy="581149"/>
            </a:xfrm>
          </p:grpSpPr>
          <p:grpSp>
            <p:nvGrpSpPr>
              <p:cNvPr id="11" name="组合 10"/>
              <p:cNvGrpSpPr/>
              <p:nvPr/>
            </p:nvGrpSpPr>
            <p:grpSpPr>
              <a:xfrm flipH="1">
                <a:off x="7799505" y="1198121"/>
                <a:ext cx="960120" cy="581149"/>
                <a:chOff x="9787459" y="1304801"/>
                <a:chExt cx="960120" cy="581149"/>
              </a:xfrm>
            </p:grpSpPr>
            <p:grpSp>
              <p:nvGrpSpPr>
                <p:cNvPr id="14" name="组合 13"/>
                <p:cNvGrpSpPr/>
                <p:nvPr/>
              </p:nvGrpSpPr>
              <p:grpSpPr>
                <a:xfrm>
                  <a:off x="9858579" y="1340361"/>
                  <a:ext cx="889000" cy="503679"/>
                  <a:chOff x="7378700" y="2527300"/>
                  <a:chExt cx="889000" cy="1090950"/>
                </a:xfrm>
              </p:grpSpPr>
              <p:cxnSp>
                <p:nvCxnSpPr>
                  <p:cNvPr id="17" name="直接连接符 1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15" name="椭圆 1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13" name="矩形 12"/>
              <p:cNvSpPr/>
              <p:nvPr/>
            </p:nvSpPr>
            <p:spPr>
              <a:xfrm>
                <a:off x="8426633" y="1315408"/>
                <a:ext cx="1800493" cy="369332"/>
              </a:xfrm>
              <a:prstGeom prst="rect">
                <a:avLst/>
              </a:prstGeom>
            </p:spPr>
            <p:txBody>
              <a:bodyPr wrap="none">
                <a:spAutoFit/>
              </a:bodyPr>
              <a:lstStyle/>
              <a:p>
                <a:r>
                  <a:rPr lang="zh-CN" altLang="en-US" dirty="0"/>
                  <a:t>请输入你的题目</a:t>
                </a:r>
                <a:endParaRPr lang="zh-CN" altLang="en-US" dirty="0"/>
              </a:p>
            </p:txBody>
          </p:sp>
        </p:grpSp>
        <p:grpSp>
          <p:nvGrpSpPr>
            <p:cNvPr id="4" name="组合 3"/>
            <p:cNvGrpSpPr/>
            <p:nvPr/>
          </p:nvGrpSpPr>
          <p:grpSpPr>
            <a:xfrm flipV="1">
              <a:off x="6189979" y="245621"/>
              <a:ext cx="960120" cy="581149"/>
              <a:chOff x="9787459" y="1304801"/>
              <a:chExt cx="960120" cy="581149"/>
            </a:xfrm>
          </p:grpSpPr>
          <p:grpSp>
            <p:nvGrpSpPr>
              <p:cNvPr id="5" name="组合 4"/>
              <p:cNvGrpSpPr/>
              <p:nvPr/>
            </p:nvGrpSpPr>
            <p:grpSpPr>
              <a:xfrm>
                <a:off x="9858579" y="1340361"/>
                <a:ext cx="889000" cy="503679"/>
                <a:chOff x="7378700" y="2527300"/>
                <a:chExt cx="889000" cy="1090950"/>
              </a:xfrm>
            </p:grpSpPr>
            <p:cxnSp>
              <p:nvCxnSpPr>
                <p:cNvPr id="8" name="直接连接符 7"/>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 name="椭圆 5"/>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0" name="图片 19" descr="bd24218a68ba4b70c817e5e6e508ee7e"/>
          <p:cNvPicPr>
            <a:picLocks noChangeAspect="1"/>
          </p:cNvPicPr>
          <p:nvPr userDrawn="1"/>
        </p:nvPicPr>
        <p:blipFill>
          <a:blip r:embed="rId2">
            <a:lum bright="-100000" contrast="-6000"/>
          </a:blip>
          <a:srcRect t="59224" r="4501"/>
          <a:stretch>
            <a:fillRect/>
          </a:stretch>
        </p:blipFill>
        <p:spPr>
          <a:xfrm rot="13998269">
            <a:off x="-1688996" y="4827229"/>
            <a:ext cx="3829466" cy="2167139"/>
          </a:xfrm>
          <a:prstGeom prst="rect">
            <a:avLst/>
          </a:prstGeom>
        </p:spPr>
      </p:pic>
      <p:pic>
        <p:nvPicPr>
          <p:cNvPr id="21" name="图片 20" descr="bd24218a68ba4b70c817e5e6e508ee7e"/>
          <p:cNvPicPr>
            <a:picLocks noChangeAspect="1"/>
          </p:cNvPicPr>
          <p:nvPr userDrawn="1"/>
        </p:nvPicPr>
        <p:blipFill>
          <a:blip r:embed="rId2">
            <a:lum bright="-100000" contrast="-6000"/>
          </a:blip>
          <a:srcRect t="59224" r="4501"/>
          <a:stretch>
            <a:fillRect/>
          </a:stretch>
        </p:blipFill>
        <p:spPr>
          <a:xfrm rot="2700000" flipH="1">
            <a:off x="8549731" y="-562659"/>
            <a:ext cx="5791928" cy="327771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1000"/>
                                        <p:tgtEl>
                                          <p:spTgt spid="2"/>
                                        </p:tgtEl>
                                      </p:cBhvr>
                                    </p:animEffect>
                                  </p:childTnLst>
                                </p:cTn>
                              </p:par>
                              <p:par>
                                <p:cTn id="8" presetID="31"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2000" fill="hold"/>
                                        <p:tgtEl>
                                          <p:spTgt spid="21"/>
                                        </p:tgtEl>
                                        <p:attrNameLst>
                                          <p:attrName>ppt_w</p:attrName>
                                        </p:attrNameLst>
                                      </p:cBhvr>
                                      <p:tavLst>
                                        <p:tav tm="0">
                                          <p:val>
                                            <p:fltVal val="0"/>
                                          </p:val>
                                        </p:tav>
                                        <p:tav tm="100000">
                                          <p:val>
                                            <p:strVal val="#ppt_w"/>
                                          </p:val>
                                        </p:tav>
                                      </p:tavLst>
                                    </p:anim>
                                    <p:anim calcmode="lin" valueType="num">
                                      <p:cBhvr>
                                        <p:cTn id="11" dur="2000" fill="hold"/>
                                        <p:tgtEl>
                                          <p:spTgt spid="21"/>
                                        </p:tgtEl>
                                        <p:attrNameLst>
                                          <p:attrName>ppt_h</p:attrName>
                                        </p:attrNameLst>
                                      </p:cBhvr>
                                      <p:tavLst>
                                        <p:tav tm="0">
                                          <p:val>
                                            <p:fltVal val="0"/>
                                          </p:val>
                                        </p:tav>
                                        <p:tav tm="100000">
                                          <p:val>
                                            <p:strVal val="#ppt_h"/>
                                          </p:val>
                                        </p:tav>
                                      </p:tavLst>
                                    </p:anim>
                                    <p:anim calcmode="lin" valueType="num">
                                      <p:cBhvr>
                                        <p:cTn id="12" dur="2000" fill="hold"/>
                                        <p:tgtEl>
                                          <p:spTgt spid="21"/>
                                        </p:tgtEl>
                                        <p:attrNameLst>
                                          <p:attrName>style.rotation</p:attrName>
                                        </p:attrNameLst>
                                      </p:cBhvr>
                                      <p:tavLst>
                                        <p:tav tm="0">
                                          <p:val>
                                            <p:fltVal val="90"/>
                                          </p:val>
                                        </p:tav>
                                        <p:tav tm="100000">
                                          <p:val>
                                            <p:fltVal val="0"/>
                                          </p:val>
                                        </p:tav>
                                      </p:tavLst>
                                    </p:anim>
                                    <p:animEffect transition="in" filter="fade">
                                      <p:cBhvr>
                                        <p:cTn id="13" dur="2000"/>
                                        <p:tgtEl>
                                          <p:spTgt spid="21"/>
                                        </p:tgtEl>
                                      </p:cBhvr>
                                    </p:animEffect>
                                  </p:childTnLst>
                                </p:cTn>
                              </p:par>
                              <p:par>
                                <p:cTn id="14" presetID="31" presetClass="entr" presetSubtype="0"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p:cTn id="16" dur="2000" fill="hold"/>
                                        <p:tgtEl>
                                          <p:spTgt spid="20"/>
                                        </p:tgtEl>
                                        <p:attrNameLst>
                                          <p:attrName>ppt_w</p:attrName>
                                        </p:attrNameLst>
                                      </p:cBhvr>
                                      <p:tavLst>
                                        <p:tav tm="0">
                                          <p:val>
                                            <p:fltVal val="0"/>
                                          </p:val>
                                        </p:tav>
                                        <p:tav tm="100000">
                                          <p:val>
                                            <p:strVal val="#ppt_w"/>
                                          </p:val>
                                        </p:tav>
                                      </p:tavLst>
                                    </p:anim>
                                    <p:anim calcmode="lin" valueType="num">
                                      <p:cBhvr>
                                        <p:cTn id="17" dur="2000" fill="hold"/>
                                        <p:tgtEl>
                                          <p:spTgt spid="20"/>
                                        </p:tgtEl>
                                        <p:attrNameLst>
                                          <p:attrName>ppt_h</p:attrName>
                                        </p:attrNameLst>
                                      </p:cBhvr>
                                      <p:tavLst>
                                        <p:tav tm="0">
                                          <p:val>
                                            <p:fltVal val="0"/>
                                          </p:val>
                                        </p:tav>
                                        <p:tav tm="100000">
                                          <p:val>
                                            <p:strVal val="#ppt_h"/>
                                          </p:val>
                                        </p:tav>
                                      </p:tavLst>
                                    </p:anim>
                                    <p:anim calcmode="lin" valueType="num">
                                      <p:cBhvr>
                                        <p:cTn id="18" dur="2000" fill="hold"/>
                                        <p:tgtEl>
                                          <p:spTgt spid="20"/>
                                        </p:tgtEl>
                                        <p:attrNameLst>
                                          <p:attrName>style.rotation</p:attrName>
                                        </p:attrNameLst>
                                      </p:cBhvr>
                                      <p:tavLst>
                                        <p:tav tm="0">
                                          <p:val>
                                            <p:fltVal val="90"/>
                                          </p:val>
                                        </p:tav>
                                        <p:tav tm="100000">
                                          <p:val>
                                            <p:fltVal val="0"/>
                                          </p:val>
                                        </p:tav>
                                      </p:tavLst>
                                    </p:anim>
                                    <p:animEffect transition="in" filter="fade">
                                      <p:cBhvr>
                                        <p:cTn id="19" dur="2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标题幻灯片">
    <p:bg>
      <p:bgPr>
        <a:gradFill flip="none" rotWithShape="1">
          <a:gsLst>
            <a:gs pos="0">
              <a:schemeClr val="bg1"/>
            </a:gs>
            <a:gs pos="51000">
              <a:schemeClr val="bg2"/>
            </a:gs>
            <a:gs pos="100000">
              <a:schemeClr val="bg2">
                <a:lumMod val="9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2" name="组合 1"/>
          <p:cNvGrpSpPr/>
          <p:nvPr userDrawn="1"/>
        </p:nvGrpSpPr>
        <p:grpSpPr>
          <a:xfrm>
            <a:off x="408105" y="245621"/>
            <a:ext cx="2487494" cy="581149"/>
            <a:chOff x="4662605" y="245621"/>
            <a:chExt cx="2487494" cy="581149"/>
          </a:xfrm>
        </p:grpSpPr>
        <p:grpSp>
          <p:nvGrpSpPr>
            <p:cNvPr id="3" name="组合 2"/>
            <p:cNvGrpSpPr/>
            <p:nvPr/>
          </p:nvGrpSpPr>
          <p:grpSpPr>
            <a:xfrm>
              <a:off x="4662605" y="245621"/>
              <a:ext cx="2427621" cy="581149"/>
              <a:chOff x="7799505" y="1198121"/>
              <a:chExt cx="2427621" cy="581149"/>
            </a:xfrm>
          </p:grpSpPr>
          <p:grpSp>
            <p:nvGrpSpPr>
              <p:cNvPr id="11" name="组合 10"/>
              <p:cNvGrpSpPr/>
              <p:nvPr/>
            </p:nvGrpSpPr>
            <p:grpSpPr>
              <a:xfrm flipH="1">
                <a:off x="7799505" y="1198121"/>
                <a:ext cx="960120" cy="581149"/>
                <a:chOff x="9787459" y="1304801"/>
                <a:chExt cx="960120" cy="581149"/>
              </a:xfrm>
            </p:grpSpPr>
            <p:grpSp>
              <p:nvGrpSpPr>
                <p:cNvPr id="14" name="组合 13"/>
                <p:cNvGrpSpPr/>
                <p:nvPr/>
              </p:nvGrpSpPr>
              <p:grpSpPr>
                <a:xfrm>
                  <a:off x="9858579" y="1340361"/>
                  <a:ext cx="889000" cy="503679"/>
                  <a:chOff x="7378700" y="2527300"/>
                  <a:chExt cx="889000" cy="1090950"/>
                </a:xfrm>
              </p:grpSpPr>
              <p:cxnSp>
                <p:nvCxnSpPr>
                  <p:cNvPr id="17" name="直接连接符 1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15" name="椭圆 1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13" name="矩形 12"/>
              <p:cNvSpPr/>
              <p:nvPr/>
            </p:nvSpPr>
            <p:spPr>
              <a:xfrm>
                <a:off x="8426633" y="1315408"/>
                <a:ext cx="1800493" cy="369332"/>
              </a:xfrm>
              <a:prstGeom prst="rect">
                <a:avLst/>
              </a:prstGeom>
            </p:spPr>
            <p:txBody>
              <a:bodyPr wrap="none">
                <a:spAutoFit/>
              </a:bodyPr>
              <a:lstStyle/>
              <a:p>
                <a:r>
                  <a:rPr lang="zh-CN" altLang="en-US" dirty="0"/>
                  <a:t>请输入你的题目</a:t>
                </a:r>
                <a:endParaRPr lang="zh-CN" altLang="en-US" dirty="0"/>
              </a:p>
            </p:txBody>
          </p:sp>
        </p:grpSp>
        <p:grpSp>
          <p:nvGrpSpPr>
            <p:cNvPr id="4" name="组合 3"/>
            <p:cNvGrpSpPr/>
            <p:nvPr/>
          </p:nvGrpSpPr>
          <p:grpSpPr>
            <a:xfrm flipV="1">
              <a:off x="6189979" y="245621"/>
              <a:ext cx="960120" cy="581149"/>
              <a:chOff x="9787459" y="1304801"/>
              <a:chExt cx="960120" cy="581149"/>
            </a:xfrm>
          </p:grpSpPr>
          <p:grpSp>
            <p:nvGrpSpPr>
              <p:cNvPr id="5" name="组合 4"/>
              <p:cNvGrpSpPr/>
              <p:nvPr/>
            </p:nvGrpSpPr>
            <p:grpSpPr>
              <a:xfrm>
                <a:off x="9858579" y="1340361"/>
                <a:ext cx="889000" cy="503679"/>
                <a:chOff x="7378700" y="2527300"/>
                <a:chExt cx="889000" cy="1090950"/>
              </a:xfrm>
            </p:grpSpPr>
            <p:cxnSp>
              <p:nvCxnSpPr>
                <p:cNvPr id="8" name="直接连接符 7"/>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 name="椭圆 5"/>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0" name="图片 19" descr="bd24218a68ba4b70c817e5e6e508ee7e"/>
          <p:cNvPicPr>
            <a:picLocks noChangeAspect="1"/>
          </p:cNvPicPr>
          <p:nvPr userDrawn="1"/>
        </p:nvPicPr>
        <p:blipFill>
          <a:blip r:embed="rId2">
            <a:lum bright="-100000" contrast="-6000"/>
          </a:blip>
          <a:srcRect t="59224" r="4501"/>
          <a:stretch>
            <a:fillRect/>
          </a:stretch>
        </p:blipFill>
        <p:spPr>
          <a:xfrm rot="13998269">
            <a:off x="-1688996" y="4827229"/>
            <a:ext cx="3829466" cy="2167139"/>
          </a:xfrm>
          <a:prstGeom prst="rect">
            <a:avLst/>
          </a:prstGeom>
        </p:spPr>
      </p:pic>
      <p:pic>
        <p:nvPicPr>
          <p:cNvPr id="21" name="图片 20" descr="bd24218a68ba4b70c817e5e6e508ee7e"/>
          <p:cNvPicPr>
            <a:picLocks noChangeAspect="1"/>
          </p:cNvPicPr>
          <p:nvPr userDrawn="1"/>
        </p:nvPicPr>
        <p:blipFill>
          <a:blip r:embed="rId2">
            <a:lum bright="-100000" contrast="-6000"/>
          </a:blip>
          <a:srcRect t="59224" r="4501"/>
          <a:stretch>
            <a:fillRect/>
          </a:stretch>
        </p:blipFill>
        <p:spPr>
          <a:xfrm rot="2700000" flipH="1">
            <a:off x="8549731" y="-562659"/>
            <a:ext cx="5791928" cy="327771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1000"/>
                                        <p:tgtEl>
                                          <p:spTgt spid="2"/>
                                        </p:tgtEl>
                                      </p:cBhvr>
                                    </p:animEffect>
                                  </p:childTnLst>
                                </p:cTn>
                              </p:par>
                              <p:par>
                                <p:cTn id="8" presetID="31" presetClass="entr" presetSubtype="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2000" fill="hold"/>
                                        <p:tgtEl>
                                          <p:spTgt spid="21"/>
                                        </p:tgtEl>
                                        <p:attrNameLst>
                                          <p:attrName>ppt_w</p:attrName>
                                        </p:attrNameLst>
                                      </p:cBhvr>
                                      <p:tavLst>
                                        <p:tav tm="0">
                                          <p:val>
                                            <p:fltVal val="0"/>
                                          </p:val>
                                        </p:tav>
                                        <p:tav tm="100000">
                                          <p:val>
                                            <p:strVal val="#ppt_w"/>
                                          </p:val>
                                        </p:tav>
                                      </p:tavLst>
                                    </p:anim>
                                    <p:anim calcmode="lin" valueType="num">
                                      <p:cBhvr>
                                        <p:cTn id="11" dur="2000" fill="hold"/>
                                        <p:tgtEl>
                                          <p:spTgt spid="21"/>
                                        </p:tgtEl>
                                        <p:attrNameLst>
                                          <p:attrName>ppt_h</p:attrName>
                                        </p:attrNameLst>
                                      </p:cBhvr>
                                      <p:tavLst>
                                        <p:tav tm="0">
                                          <p:val>
                                            <p:fltVal val="0"/>
                                          </p:val>
                                        </p:tav>
                                        <p:tav tm="100000">
                                          <p:val>
                                            <p:strVal val="#ppt_h"/>
                                          </p:val>
                                        </p:tav>
                                      </p:tavLst>
                                    </p:anim>
                                    <p:anim calcmode="lin" valueType="num">
                                      <p:cBhvr>
                                        <p:cTn id="12" dur="2000" fill="hold"/>
                                        <p:tgtEl>
                                          <p:spTgt spid="21"/>
                                        </p:tgtEl>
                                        <p:attrNameLst>
                                          <p:attrName>style.rotation</p:attrName>
                                        </p:attrNameLst>
                                      </p:cBhvr>
                                      <p:tavLst>
                                        <p:tav tm="0">
                                          <p:val>
                                            <p:fltVal val="90"/>
                                          </p:val>
                                        </p:tav>
                                        <p:tav tm="100000">
                                          <p:val>
                                            <p:fltVal val="0"/>
                                          </p:val>
                                        </p:tav>
                                      </p:tavLst>
                                    </p:anim>
                                    <p:animEffect transition="in" filter="fade">
                                      <p:cBhvr>
                                        <p:cTn id="13" dur="2000"/>
                                        <p:tgtEl>
                                          <p:spTgt spid="21"/>
                                        </p:tgtEl>
                                      </p:cBhvr>
                                    </p:animEffect>
                                  </p:childTnLst>
                                </p:cTn>
                              </p:par>
                              <p:par>
                                <p:cTn id="14" presetID="31" presetClass="entr" presetSubtype="0" fill="hold" nodeType="withEffect">
                                  <p:stCondLst>
                                    <p:cond delay="0"/>
                                  </p:stCondLst>
                                  <p:childTnLst>
                                    <p:set>
                                      <p:cBhvr>
                                        <p:cTn id="15" dur="1" fill="hold">
                                          <p:stCondLst>
                                            <p:cond delay="0"/>
                                          </p:stCondLst>
                                        </p:cTn>
                                        <p:tgtEl>
                                          <p:spTgt spid="20"/>
                                        </p:tgtEl>
                                        <p:attrNameLst>
                                          <p:attrName>style.visibility</p:attrName>
                                        </p:attrNameLst>
                                      </p:cBhvr>
                                      <p:to>
                                        <p:strVal val="visible"/>
                                      </p:to>
                                    </p:set>
                                    <p:anim calcmode="lin" valueType="num">
                                      <p:cBhvr>
                                        <p:cTn id="16" dur="2000" fill="hold"/>
                                        <p:tgtEl>
                                          <p:spTgt spid="20"/>
                                        </p:tgtEl>
                                        <p:attrNameLst>
                                          <p:attrName>ppt_w</p:attrName>
                                        </p:attrNameLst>
                                      </p:cBhvr>
                                      <p:tavLst>
                                        <p:tav tm="0">
                                          <p:val>
                                            <p:fltVal val="0"/>
                                          </p:val>
                                        </p:tav>
                                        <p:tav tm="100000">
                                          <p:val>
                                            <p:strVal val="#ppt_w"/>
                                          </p:val>
                                        </p:tav>
                                      </p:tavLst>
                                    </p:anim>
                                    <p:anim calcmode="lin" valueType="num">
                                      <p:cBhvr>
                                        <p:cTn id="17" dur="2000" fill="hold"/>
                                        <p:tgtEl>
                                          <p:spTgt spid="20"/>
                                        </p:tgtEl>
                                        <p:attrNameLst>
                                          <p:attrName>ppt_h</p:attrName>
                                        </p:attrNameLst>
                                      </p:cBhvr>
                                      <p:tavLst>
                                        <p:tav tm="0">
                                          <p:val>
                                            <p:fltVal val="0"/>
                                          </p:val>
                                        </p:tav>
                                        <p:tav tm="100000">
                                          <p:val>
                                            <p:strVal val="#ppt_h"/>
                                          </p:val>
                                        </p:tav>
                                      </p:tavLst>
                                    </p:anim>
                                    <p:anim calcmode="lin" valueType="num">
                                      <p:cBhvr>
                                        <p:cTn id="18" dur="2000" fill="hold"/>
                                        <p:tgtEl>
                                          <p:spTgt spid="20"/>
                                        </p:tgtEl>
                                        <p:attrNameLst>
                                          <p:attrName>style.rotation</p:attrName>
                                        </p:attrNameLst>
                                      </p:cBhvr>
                                      <p:tavLst>
                                        <p:tav tm="0">
                                          <p:val>
                                            <p:fltVal val="90"/>
                                          </p:val>
                                        </p:tav>
                                        <p:tav tm="100000">
                                          <p:val>
                                            <p:fltVal val="0"/>
                                          </p:val>
                                        </p:tav>
                                      </p:tavLst>
                                    </p:anim>
                                    <p:animEffect transition="in" filter="fade">
                                      <p:cBhvr>
                                        <p:cTn id="19" dur="2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8F748B3-0320-49E1-A174-9F64B430EED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0435B41-6058-4B51-B473-1B47E03093C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F748B3-0320-49E1-A174-9F64B430EED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0435B41-6058-4B51-B473-1B47E03093C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2.emf"/></Relationships>
</file>

<file path=ppt/slides/_rels/slide10.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7" Type="http://schemas.openxmlformats.org/officeDocument/2006/relationships/notesSlide" Target="../notesSlides/notesSlide9.xml"/><Relationship Id="rId36" Type="http://schemas.openxmlformats.org/officeDocument/2006/relationships/slideLayout" Target="../slideLayouts/slideLayout1.xml"/><Relationship Id="rId35" Type="http://schemas.openxmlformats.org/officeDocument/2006/relationships/tags" Target="../tags/tag35.xml"/><Relationship Id="rId34" Type="http://schemas.openxmlformats.org/officeDocument/2006/relationships/tags" Target="../tags/tag34.xml"/><Relationship Id="rId33" Type="http://schemas.openxmlformats.org/officeDocument/2006/relationships/tags" Target="../tags/tag33.xml"/><Relationship Id="rId32" Type="http://schemas.openxmlformats.org/officeDocument/2006/relationships/tags" Target="../tags/tag32.xml"/><Relationship Id="rId31" Type="http://schemas.openxmlformats.org/officeDocument/2006/relationships/tags" Target="../tags/tag31.xml"/><Relationship Id="rId30" Type="http://schemas.openxmlformats.org/officeDocument/2006/relationships/tags" Target="../tags/tag30.xml"/><Relationship Id="rId3" Type="http://schemas.openxmlformats.org/officeDocument/2006/relationships/tags" Target="../tags/tag3.xml"/><Relationship Id="rId29" Type="http://schemas.openxmlformats.org/officeDocument/2006/relationships/tags" Target="../tags/tag29.xml"/><Relationship Id="rId28" Type="http://schemas.openxmlformats.org/officeDocument/2006/relationships/tags" Target="../tags/tag28.xml"/><Relationship Id="rId27" Type="http://schemas.openxmlformats.org/officeDocument/2006/relationships/tags" Target="../tags/tag27.xml"/><Relationship Id="rId26" Type="http://schemas.openxmlformats.org/officeDocument/2006/relationships/tags" Target="../tags/tag26.xml"/><Relationship Id="rId25" Type="http://schemas.openxmlformats.org/officeDocument/2006/relationships/tags" Target="../tags/tag25.xml"/><Relationship Id="rId24" Type="http://schemas.openxmlformats.org/officeDocument/2006/relationships/tags" Target="../tags/tag24.xml"/><Relationship Id="rId23" Type="http://schemas.openxmlformats.org/officeDocument/2006/relationships/tags" Target="../tags/tag23.xml"/><Relationship Id="rId22" Type="http://schemas.openxmlformats.org/officeDocument/2006/relationships/tags" Target="../tags/tag22.xml"/><Relationship Id="rId21" Type="http://schemas.openxmlformats.org/officeDocument/2006/relationships/tags" Target="../tags/tag21.xml"/><Relationship Id="rId20" Type="http://schemas.openxmlformats.org/officeDocument/2006/relationships/tags" Target="../tags/tag20.xml"/><Relationship Id="rId2" Type="http://schemas.openxmlformats.org/officeDocument/2006/relationships/tags" Target="../tags/tag2.xml"/><Relationship Id="rId19" Type="http://schemas.openxmlformats.org/officeDocument/2006/relationships/tags" Target="../tags/tag19.xml"/><Relationship Id="rId18" Type="http://schemas.openxmlformats.org/officeDocument/2006/relationships/tags" Target="../tags/tag18.xml"/><Relationship Id="rId17" Type="http://schemas.openxmlformats.org/officeDocument/2006/relationships/tags" Target="../tags/tag17.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2.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1.xml"/><Relationship Id="rId2" Type="http://schemas.openxmlformats.org/officeDocument/2006/relationships/chart" Target="../charts/chart2.xml"/><Relationship Id="rId1" Type="http://schemas.openxmlformats.org/officeDocument/2006/relationships/chart" Target="../charts/char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emf"/></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xml"/><Relationship Id="rId1" Type="http://schemas.openxmlformats.org/officeDocument/2006/relationships/image" Target="../media/image16.png"/></Relationships>
</file>

<file path=ppt/slides/_rels/slide41.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1.xml"/><Relationship Id="rId2" Type="http://schemas.openxmlformats.org/officeDocument/2006/relationships/image" Target="../media/image18.png"/><Relationship Id="rId1" Type="http://schemas.openxmlformats.org/officeDocument/2006/relationships/image" Target="../media/image17.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xml"/><Relationship Id="rId1" Type="http://schemas.openxmlformats.org/officeDocument/2006/relationships/image" Target="../media/image20.png"/></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xml"/><Relationship Id="rId1" Type="http://schemas.openxmlformats.org/officeDocument/2006/relationships/image" Target="../media/image2.e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duotone>
              <a:prstClr val="black"/>
              <a:schemeClr val="tx2">
                <a:tint val="45000"/>
                <a:satMod val="400000"/>
              </a:schemeClr>
            </a:duotone>
          </a:blip>
          <a:stretch>
            <a:fillRect/>
          </a:stretch>
        </p:blipFill>
        <p:spPr>
          <a:xfrm rot="3507713">
            <a:off x="1138429" y="-1684918"/>
            <a:ext cx="10187419" cy="10227837"/>
          </a:xfrm>
          <a:prstGeom prst="rect">
            <a:avLst/>
          </a:prstGeom>
        </p:spPr>
      </p:pic>
      <p:sp>
        <p:nvSpPr>
          <p:cNvPr id="2302" name="文本框 2301"/>
          <p:cNvSpPr txBox="1"/>
          <p:nvPr/>
        </p:nvSpPr>
        <p:spPr>
          <a:xfrm>
            <a:off x="3146835" y="2466336"/>
            <a:ext cx="6484467" cy="769441"/>
          </a:xfrm>
          <a:prstGeom prst="rect">
            <a:avLst/>
          </a:prstGeom>
          <a:noFill/>
        </p:spPr>
        <p:txBody>
          <a:bodyPr wrap="none" rtlCol="0">
            <a:spAutoFit/>
          </a:bodyPr>
          <a:lstStyle/>
          <a:p>
            <a:r>
              <a:rPr lang="en-US" altLang="zh-CN" sz="4400" dirty="0">
                <a:solidFill>
                  <a:srgbClr val="3F4247"/>
                </a:solidFill>
                <a:latin typeface="微软雅黑" panose="020B0503020204020204" pitchFamily="34" charset="-122"/>
                <a:ea typeface="微软雅黑" panose="020B0503020204020204" pitchFamily="34" charset="-122"/>
              </a:rPr>
              <a:t>Android </a:t>
            </a:r>
            <a:r>
              <a:rPr lang="zh-CN" altLang="en-US" sz="4400" dirty="0">
                <a:solidFill>
                  <a:srgbClr val="3F4247"/>
                </a:solidFill>
                <a:latin typeface="微软雅黑" panose="020B0503020204020204" pitchFamily="34" charset="-122"/>
                <a:ea typeface="微软雅黑" panose="020B0503020204020204" pitchFamily="34" charset="-122"/>
              </a:rPr>
              <a:t>五子棋项目实现</a:t>
            </a:r>
            <a:endParaRPr lang="zh-CN" altLang="en-US" sz="4400" dirty="0">
              <a:solidFill>
                <a:srgbClr val="3F4247"/>
              </a:solidFill>
              <a:latin typeface="微软雅黑" panose="020B0503020204020204" pitchFamily="34" charset="-122"/>
              <a:ea typeface="微软雅黑" panose="020B0503020204020204" pitchFamily="34" charset="-122"/>
            </a:endParaRPr>
          </a:p>
        </p:txBody>
      </p:sp>
      <p:sp>
        <p:nvSpPr>
          <p:cNvPr id="2312" name="矩形 2311"/>
          <p:cNvSpPr/>
          <p:nvPr/>
        </p:nvSpPr>
        <p:spPr>
          <a:xfrm>
            <a:off x="2107776" y="3429000"/>
            <a:ext cx="7305205" cy="646331"/>
          </a:xfrm>
          <a:prstGeom prst="rect">
            <a:avLst/>
          </a:prstGeom>
        </p:spPr>
        <p:txBody>
          <a:bodyPr wrap="none">
            <a:spAutoFit/>
          </a:bodyPr>
          <a:lstStyle/>
          <a:p>
            <a:r>
              <a:rPr lang="en-US" altLang="zh-CN" sz="3200" dirty="0">
                <a:solidFill>
                  <a:srgbClr val="333333"/>
                </a:solidFill>
                <a:latin typeface="Arial" panose="020B0604020202020204" pitchFamily="34" charset="0"/>
              </a:rPr>
              <a:t>                      </a:t>
            </a:r>
            <a:r>
              <a:rPr lang="en-US" altLang="zh-CN" sz="3600" dirty="0">
                <a:solidFill>
                  <a:srgbClr val="333333"/>
                </a:solidFill>
                <a:latin typeface="Arial" panose="020B0604020202020204" pitchFamily="34" charset="0"/>
              </a:rPr>
              <a:t>——</a:t>
            </a:r>
            <a:r>
              <a:rPr lang="zh-CN" altLang="en-US" sz="3600" dirty="0">
                <a:solidFill>
                  <a:srgbClr val="333333"/>
                </a:solidFill>
                <a:latin typeface="Arial" panose="020B0604020202020204" pitchFamily="34" charset="0"/>
              </a:rPr>
              <a:t>通过蓝牙实现通讯</a:t>
            </a:r>
            <a:endParaRPr lang="zh-CN" altLang="en-US" sz="3200" dirty="0"/>
          </a:p>
        </p:txBody>
      </p:sp>
      <p:sp>
        <p:nvSpPr>
          <p:cNvPr id="2" name="文本框 1"/>
          <p:cNvSpPr txBox="1"/>
          <p:nvPr/>
        </p:nvSpPr>
        <p:spPr>
          <a:xfrm>
            <a:off x="4297680" y="4531360"/>
            <a:ext cx="3911600" cy="923330"/>
          </a:xfrm>
          <a:prstGeom prst="rect">
            <a:avLst/>
          </a:prstGeom>
          <a:noFill/>
        </p:spPr>
        <p:txBody>
          <a:bodyPr wrap="square" rtlCol="0">
            <a:spAutoFit/>
          </a:bodyPr>
          <a:lstStyle/>
          <a:p>
            <a:r>
              <a:rPr lang="zh-CN" altLang="en-US" dirty="0"/>
              <a:t>   讲演人： 叶扬</a:t>
            </a:r>
            <a:endParaRPr lang="en-US" altLang="zh-CN" dirty="0"/>
          </a:p>
          <a:p>
            <a:r>
              <a:rPr lang="zh-CN" altLang="en-US" dirty="0"/>
              <a:t>小组成员：叶扬     姚霖     张家铭</a:t>
            </a:r>
            <a:endParaRPr lang="en-US" altLang="zh-CN" dirty="0"/>
          </a:p>
          <a:p>
            <a:r>
              <a:rPr lang="en-US" altLang="zh-CN" dirty="0"/>
              <a:t>                  </a:t>
            </a:r>
            <a:r>
              <a:rPr lang="zh-CN" altLang="en-US" dirty="0"/>
              <a:t> 刘洪斌 仝霈霈  肖玉洁 </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0" fill="hold"/>
                                        <p:tgtEl>
                                          <p:spTgt spid="5"/>
                                        </p:tgtEl>
                                        <p:attrNameLst>
                                          <p:attrName>ppt_w</p:attrName>
                                        </p:attrNameLst>
                                      </p:cBhvr>
                                      <p:tavLst>
                                        <p:tav tm="0">
                                          <p:val>
                                            <p:fltVal val="0"/>
                                          </p:val>
                                        </p:tav>
                                        <p:tav tm="100000">
                                          <p:val>
                                            <p:strVal val="#ppt_w"/>
                                          </p:val>
                                        </p:tav>
                                      </p:tavLst>
                                    </p:anim>
                                    <p:anim calcmode="lin" valueType="num">
                                      <p:cBhvr>
                                        <p:cTn id="8" dur="5000" fill="hold"/>
                                        <p:tgtEl>
                                          <p:spTgt spid="5"/>
                                        </p:tgtEl>
                                        <p:attrNameLst>
                                          <p:attrName>ppt_h</p:attrName>
                                        </p:attrNameLst>
                                      </p:cBhvr>
                                      <p:tavLst>
                                        <p:tav tm="0">
                                          <p:val>
                                            <p:fltVal val="0"/>
                                          </p:val>
                                        </p:tav>
                                        <p:tav tm="100000">
                                          <p:val>
                                            <p:strVal val="#ppt_h"/>
                                          </p:val>
                                        </p:tav>
                                      </p:tavLst>
                                    </p:anim>
                                    <p:anim calcmode="lin" valueType="num">
                                      <p:cBhvr>
                                        <p:cTn id="9" dur="5000" fill="hold"/>
                                        <p:tgtEl>
                                          <p:spTgt spid="5"/>
                                        </p:tgtEl>
                                        <p:attrNameLst>
                                          <p:attrName>style.rotation</p:attrName>
                                        </p:attrNameLst>
                                      </p:cBhvr>
                                      <p:tavLst>
                                        <p:tav tm="0">
                                          <p:val>
                                            <p:fltVal val="90"/>
                                          </p:val>
                                        </p:tav>
                                        <p:tav tm="100000">
                                          <p:val>
                                            <p:fltVal val="0"/>
                                          </p:val>
                                        </p:tav>
                                      </p:tavLst>
                                    </p:anim>
                                    <p:animEffect transition="in" filter="fade">
                                      <p:cBhvr>
                                        <p:cTn id="10" dur="5000"/>
                                        <p:tgtEl>
                                          <p:spTgt spid="5"/>
                                        </p:tgtEl>
                                      </p:cBhvr>
                                    </p:animEffect>
                                  </p:childTnLst>
                                </p:cTn>
                              </p:par>
                              <p:par>
                                <p:cTn id="11" presetID="8" presetClass="emph" presetSubtype="0" fill="hold" nodeType="withEffect">
                                  <p:stCondLst>
                                    <p:cond delay="0"/>
                                  </p:stCondLst>
                                  <p:childTnLst>
                                    <p:animRot by="21600000">
                                      <p:cBhvr>
                                        <p:cTn id="12" dur="5000" fill="hold"/>
                                        <p:tgtEl>
                                          <p:spTgt spid="5"/>
                                        </p:tgtEl>
                                        <p:attrNameLst>
                                          <p:attrName>r</p:attrName>
                                        </p:attrNameLst>
                                      </p:cBhvr>
                                    </p:animRot>
                                  </p:childTnLst>
                                </p:cTn>
                              </p:par>
                              <p:par>
                                <p:cTn id="13" presetID="41" presetClass="entr" presetSubtype="0" fill="hold" grpId="0" nodeType="withEffect">
                                  <p:stCondLst>
                                    <p:cond delay="2000"/>
                                  </p:stCondLst>
                                  <p:iterate type="lt">
                                    <p:tmPct val="10000"/>
                                  </p:iterate>
                                  <p:childTnLst>
                                    <p:set>
                                      <p:cBhvr>
                                        <p:cTn id="14" dur="1" fill="hold">
                                          <p:stCondLst>
                                            <p:cond delay="0"/>
                                          </p:stCondLst>
                                        </p:cTn>
                                        <p:tgtEl>
                                          <p:spTgt spid="2302"/>
                                        </p:tgtEl>
                                        <p:attrNameLst>
                                          <p:attrName>style.visibility</p:attrName>
                                        </p:attrNameLst>
                                      </p:cBhvr>
                                      <p:to>
                                        <p:strVal val="visible"/>
                                      </p:to>
                                    </p:set>
                                    <p:anim calcmode="lin" valueType="num">
                                      <p:cBhvr>
                                        <p:cTn id="15" dur="500" fill="hold"/>
                                        <p:tgtEl>
                                          <p:spTgt spid="2302"/>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2302"/>
                                        </p:tgtEl>
                                        <p:attrNameLst>
                                          <p:attrName>ppt_y</p:attrName>
                                        </p:attrNameLst>
                                      </p:cBhvr>
                                      <p:tavLst>
                                        <p:tav tm="0">
                                          <p:val>
                                            <p:strVal val="#ppt_y"/>
                                          </p:val>
                                        </p:tav>
                                        <p:tav tm="100000">
                                          <p:val>
                                            <p:strVal val="#ppt_y"/>
                                          </p:val>
                                        </p:tav>
                                      </p:tavLst>
                                    </p:anim>
                                    <p:anim calcmode="lin" valueType="num">
                                      <p:cBhvr>
                                        <p:cTn id="17" dur="500" fill="hold"/>
                                        <p:tgtEl>
                                          <p:spTgt spid="2302"/>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2302"/>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2302"/>
                                        </p:tgtEl>
                                      </p:cBhvr>
                                    </p:animEffect>
                                  </p:childTnLst>
                                </p:cTn>
                              </p:par>
                            </p:childTnLst>
                          </p:cTn>
                        </p:par>
                        <p:par>
                          <p:cTn id="20" fill="hold">
                            <p:stCondLst>
                              <p:cond delay="5000"/>
                            </p:stCondLst>
                            <p:childTnLst>
                              <p:par>
                                <p:cTn id="21" presetID="22" presetClass="entr" presetSubtype="2" fill="hold" grpId="0" nodeType="afterEffect">
                                  <p:stCondLst>
                                    <p:cond delay="0"/>
                                  </p:stCondLst>
                                  <p:childTnLst>
                                    <p:set>
                                      <p:cBhvr>
                                        <p:cTn id="22" dur="1" fill="hold">
                                          <p:stCondLst>
                                            <p:cond delay="0"/>
                                          </p:stCondLst>
                                        </p:cTn>
                                        <p:tgtEl>
                                          <p:spTgt spid="2312"/>
                                        </p:tgtEl>
                                        <p:attrNameLst>
                                          <p:attrName>style.visibility</p:attrName>
                                        </p:attrNameLst>
                                      </p:cBhvr>
                                      <p:to>
                                        <p:strVal val="visible"/>
                                      </p:to>
                                    </p:set>
                                    <p:animEffect transition="in" filter="wipe(right)">
                                      <p:cBhvr>
                                        <p:cTn id="23" dur="1000"/>
                                        <p:tgtEl>
                                          <p:spTgt spid="2312"/>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02" grpId="0"/>
      <p:bldP spid="2312"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3582061" y="1580138"/>
            <a:ext cx="7352079" cy="4774494"/>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3200" b="1" dirty="0">
                <a:solidFill>
                  <a:schemeClr val="tx1"/>
                </a:solidFill>
                <a:latin typeface="Lato Light" panose="020F0302020204030203" pitchFamily="34" charset="0"/>
              </a:rPr>
              <a:t>总体思路：</a:t>
            </a:r>
            <a:endParaRPr lang="en-US" altLang="zh-CN" sz="3200" b="1" dirty="0">
              <a:solidFill>
                <a:schemeClr val="tx1"/>
              </a:solidFill>
              <a:latin typeface="Lato Light" panose="020F0302020204030203" pitchFamily="34" charset="0"/>
            </a:endParaRPr>
          </a:p>
          <a:p>
            <a:pPr marL="0" indent="0">
              <a:lnSpc>
                <a:spcPct val="150000"/>
              </a:lnSpc>
              <a:buNone/>
            </a:pPr>
            <a:r>
              <a:rPr lang="zh-CN" altLang="en-US" sz="2000" dirty="0">
                <a:solidFill>
                  <a:schemeClr val="bg1">
                    <a:lumMod val="50000"/>
                  </a:schemeClr>
                </a:solidFill>
                <a:latin typeface="Lato Light" panose="020F0302020204030203" pitchFamily="34" charset="0"/>
              </a:rPr>
              <a:t>         玩家先下子，然后程序在落子的周围</a:t>
            </a:r>
            <a:r>
              <a:rPr lang="en-US" altLang="zh-CN" sz="2000" dirty="0">
                <a:solidFill>
                  <a:schemeClr val="bg1">
                    <a:lumMod val="50000"/>
                  </a:schemeClr>
                </a:solidFill>
                <a:latin typeface="Lato Light" panose="020F0302020204030203" pitchFamily="34" charset="0"/>
              </a:rPr>
              <a:t>8</a:t>
            </a:r>
            <a:r>
              <a:rPr lang="zh-CN" altLang="en-US" sz="2000" dirty="0">
                <a:solidFill>
                  <a:schemeClr val="bg1">
                    <a:lumMod val="50000"/>
                  </a:schemeClr>
                </a:solidFill>
                <a:latin typeface="Lato Light" panose="020F0302020204030203" pitchFamily="34" charset="0"/>
              </a:rPr>
              <a:t>个点内随机取一个位置落子，</a:t>
            </a:r>
            <a:r>
              <a:rPr lang="zh-CN" altLang="en-US" sz="2000" b="1" dirty="0">
                <a:solidFill>
                  <a:schemeClr val="bg1">
                    <a:lumMod val="50000"/>
                  </a:schemeClr>
                </a:solidFill>
                <a:latin typeface="Lato Light" panose="020F0302020204030203" pitchFamily="34" charset="0"/>
              </a:rPr>
              <a:t>由于可能存在该</a:t>
            </a:r>
            <a:r>
              <a:rPr lang="en-US" altLang="zh-CN" sz="2000" b="1" dirty="0">
                <a:solidFill>
                  <a:schemeClr val="bg1">
                    <a:lumMod val="50000"/>
                  </a:schemeClr>
                </a:solidFill>
                <a:latin typeface="Lato Light" panose="020F0302020204030203" pitchFamily="34" charset="0"/>
              </a:rPr>
              <a:t>8</a:t>
            </a:r>
            <a:r>
              <a:rPr lang="zh-CN" altLang="en-US" sz="2000" b="1" dirty="0">
                <a:solidFill>
                  <a:schemeClr val="bg1">
                    <a:lumMod val="50000"/>
                  </a:schemeClr>
                </a:solidFill>
                <a:latin typeface="Lato Light" panose="020F0302020204030203" pitchFamily="34" charset="0"/>
              </a:rPr>
              <a:t>点是已经下过的情况</a:t>
            </a:r>
            <a:r>
              <a:rPr lang="zh-CN" altLang="en-US" sz="2000" dirty="0">
                <a:solidFill>
                  <a:schemeClr val="bg1">
                    <a:lumMod val="50000"/>
                  </a:schemeClr>
                </a:solidFill>
                <a:latin typeface="Lato Light" panose="020F0302020204030203" pitchFamily="34" charset="0"/>
              </a:rPr>
              <a:t>，保存以下过的点位加入了</a:t>
            </a:r>
            <a:r>
              <a:rPr lang="zh-CN" altLang="en-US" sz="2000" b="1" dirty="0">
                <a:solidFill>
                  <a:schemeClr val="bg1">
                    <a:lumMod val="50000"/>
                  </a:schemeClr>
                </a:solidFill>
                <a:latin typeface="Lato Light" panose="020F0302020204030203" pitchFamily="34" charset="0"/>
              </a:rPr>
              <a:t>判断机制</a:t>
            </a:r>
            <a:r>
              <a:rPr lang="zh-CN" altLang="en-US" sz="2000" dirty="0">
                <a:solidFill>
                  <a:schemeClr val="bg1">
                    <a:lumMod val="50000"/>
                  </a:schemeClr>
                </a:solidFill>
                <a:latin typeface="Lato Light" panose="020F0302020204030203" pitchFamily="34" charset="0"/>
              </a:rPr>
              <a:t>，判断是否在该位置下过棋子。</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r>
              <a:rPr lang="zh-CN" altLang="en-US" sz="2800" b="1" dirty="0">
                <a:solidFill>
                  <a:schemeClr val="tx1"/>
                </a:solidFill>
                <a:latin typeface="Lato Light" panose="020F0302020204030203" pitchFamily="34" charset="0"/>
              </a:rPr>
              <a:t>难点在于：</a:t>
            </a:r>
            <a:endParaRPr lang="en-US" altLang="zh-CN" sz="2800" b="1" dirty="0">
              <a:solidFill>
                <a:schemeClr val="tx1"/>
              </a:solidFill>
              <a:latin typeface="Lato Light" panose="020F0302020204030203" pitchFamily="34" charset="0"/>
            </a:endParaRPr>
          </a:p>
          <a:p>
            <a:pPr marL="0" indent="0">
              <a:lnSpc>
                <a:spcPct val="150000"/>
              </a:lnSpc>
              <a:buNone/>
            </a:pPr>
            <a:r>
              <a:rPr lang="zh-CN" altLang="en-US" sz="2800" b="1" dirty="0">
                <a:solidFill>
                  <a:schemeClr val="tx1"/>
                </a:solidFill>
                <a:latin typeface="Lato Light" panose="020F0302020204030203" pitchFamily="34" charset="0"/>
              </a:rPr>
              <a:t>      </a:t>
            </a:r>
            <a:r>
              <a:rPr lang="zh-CN" altLang="en-US" sz="2000" dirty="0">
                <a:solidFill>
                  <a:schemeClr val="bg1">
                    <a:lumMod val="50000"/>
                  </a:schemeClr>
                </a:solidFill>
                <a:latin typeface="Lato Light" panose="020F0302020204030203" pitchFamily="34" charset="0"/>
              </a:rPr>
              <a:t>如果下的位置在角落处，或者周围已经没有棋子可以自动生成位置，此时要</a:t>
            </a:r>
            <a:r>
              <a:rPr lang="zh-CN" altLang="en-US" sz="2000" b="1" dirty="0">
                <a:solidFill>
                  <a:schemeClr val="bg1">
                    <a:lumMod val="50000"/>
                  </a:schemeClr>
                </a:solidFill>
                <a:latin typeface="Lato Light" panose="020F0302020204030203" pitchFamily="34" charset="0"/>
              </a:rPr>
              <a:t>递归判断</a:t>
            </a:r>
            <a:r>
              <a:rPr lang="zh-CN" altLang="en-US" sz="2000" dirty="0">
                <a:solidFill>
                  <a:schemeClr val="bg1">
                    <a:lumMod val="50000"/>
                  </a:schemeClr>
                </a:solidFill>
                <a:latin typeface="Lato Light" panose="020F0302020204030203" pitchFamily="34" charset="0"/>
              </a:rPr>
              <a:t>并随机生成一个新的位置，直到全图都没有位置了则递归终止。</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r>
              <a:rPr lang="en-US" altLang="zh-CN" sz="2000" dirty="0">
                <a:solidFill>
                  <a:schemeClr val="bg1">
                    <a:lumMod val="50000"/>
                  </a:schemeClr>
                </a:solidFill>
                <a:latin typeface="Lato Light" panose="020F0302020204030203" pitchFamily="34" charset="0"/>
              </a:rPr>
              <a:t> </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endParaRPr lang="zh-CN" altLang="en-US" sz="2000" dirty="0">
              <a:solidFill>
                <a:schemeClr val="bg1">
                  <a:lumMod val="50000"/>
                </a:schemeClr>
              </a:solidFill>
              <a:latin typeface="Lato Light" panose="020F0302020204030203" pitchFamily="34" charset="0"/>
            </a:endParaRPr>
          </a:p>
        </p:txBody>
      </p:sp>
      <p:sp>
        <p:nvSpPr>
          <p:cNvPr id="3" name="TextBox 132"/>
          <p:cNvSpPr txBox="1"/>
          <p:nvPr/>
        </p:nvSpPr>
        <p:spPr>
          <a:xfrm>
            <a:off x="4889029" y="327769"/>
            <a:ext cx="5249036" cy="738664"/>
          </a:xfrm>
          <a:prstGeom prst="rect">
            <a:avLst/>
          </a:prstGeom>
          <a:noFill/>
        </p:spPr>
        <p:txBody>
          <a:bodyPr wrap="square" lIns="0" tIns="0" rIns="0" bIns="0" rtlCol="0">
            <a:spAutoFit/>
          </a:bodyPr>
          <a:lstStyle/>
          <a:p>
            <a:r>
              <a:rPr lang="zh-CN" altLang="en-US" sz="4800" dirty="0">
                <a:solidFill>
                  <a:srgbClr val="9BA1AD"/>
                </a:solidFill>
                <a:latin typeface="Broadway" panose="04040905080B02020502" pitchFamily="82" charset="0"/>
                <a:cs typeface="Clear Sans" panose="020B0503030202020304" pitchFamily="34" charset="0"/>
              </a:rPr>
              <a:t>  具体实现</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13" name="Group 1"/>
          <p:cNvGrpSpPr/>
          <p:nvPr/>
        </p:nvGrpSpPr>
        <p:grpSpPr>
          <a:xfrm>
            <a:off x="357833" y="1496821"/>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custDataLst>
                  <p:tags r:id="rId1"/>
                </p:custDataLst>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custDataLst>
                  <p:tags r:id="rId2"/>
                </p:custDataLst>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custDataLst>
                  <p:tags r:id="rId3"/>
                </p:custDataLst>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custDataLst>
                  <p:tags r:id="rId4"/>
                </p:custDataLst>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custDataLst>
                  <p:tags r:id="rId5"/>
                </p:custDataLst>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custDataLst>
                  <p:tags r:id="rId6"/>
                </p:custDataLst>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custDataLst>
                  <p:tags r:id="rId7"/>
                </p:custDataLst>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custDataLst>
                  <p:tags r:id="rId8"/>
                </p:custDataLst>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custDataLst>
                  <p:tags r:id="rId9"/>
                </p:custDataLst>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custDataLst>
                  <p:tags r:id="rId10"/>
                </p:custDataLst>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custDataLst>
                  <p:tags r:id="rId11"/>
                </p:custDataLst>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custDataLst>
                    <p:tags r:id="rId12"/>
                  </p:custDataLst>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custDataLst>
                  <p:tags r:id="rId13"/>
                </p:custDataLst>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custDataLst>
                  <p:tags r:id="rId14"/>
                </p:custDataLst>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custDataLst>
                  <p:tags r:id="rId15"/>
                </p:custDataLst>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custDataLst>
                  <p:tags r:id="rId16"/>
                </p:custDataLst>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custDataLst>
                  <p:tags r:id="rId17"/>
                </p:custDataLst>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custDataLst>
                    <p:tags r:id="rId18"/>
                  </p:custDataLst>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custDataLst>
                    <p:tags r:id="rId19"/>
                  </p:custDataLst>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custDataLst>
                  <p:tags r:id="rId20"/>
                </p:custDataLst>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custDataLst>
                  <p:tags r:id="rId21"/>
                </p:custDataLst>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custDataLst>
                  <p:tags r:id="rId22"/>
                </p:custDataLst>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custDataLst>
                  <p:tags r:id="rId23"/>
                </p:custDataLst>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869987" cy="581149"/>
              <a:chOff x="7799505" y="1198121"/>
              <a:chExt cx="2869987"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custDataLst>
                      <p:tags r:id="rId24"/>
                    </p:custDataLst>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custDataLst>
                      <p:tags r:id="rId25"/>
                    </p:custDataLst>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custDataLst>
                      <p:tags r:id="rId26"/>
                    </p:custDataLst>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custDataLst>
                    <p:tags r:id="rId27"/>
                  </p:custDataLst>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custDataLst>
                    <p:tags r:id="rId28"/>
                  </p:custDataLst>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custDataLst>
                  <p:tags r:id="rId29"/>
                </p:custDataLst>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02</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custDataLst>
                  <p:tags r:id="rId30"/>
                </p:custDataLst>
              </p:nvPr>
            </p:nvSpPr>
            <p:spPr>
              <a:xfrm>
                <a:off x="8383289" y="1263659"/>
                <a:ext cx="2286203" cy="461665"/>
              </a:xfrm>
              <a:prstGeom prst="rect">
                <a:avLst/>
              </a:prstGeom>
            </p:spPr>
            <p:txBody>
              <a:bodyPr wrap="none">
                <a:spAutoFit/>
              </a:bodyPr>
              <a:lstStyle/>
              <a:p>
                <a:r>
                  <a:rPr lang="zh-CN" altLang="en-US" sz="2400" dirty="0"/>
                  <a:t>   人机简单模式</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custDataLst>
                    <p:tags r:id="rId31"/>
                  </p:custDataLst>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custDataLst>
                    <p:tags r:id="rId32"/>
                  </p:custDataLst>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custDataLst>
                    <p:tags r:id="rId33"/>
                  </p:custDataLst>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custDataLst>
                  <p:tags r:id="rId34"/>
                </p:custDataLst>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custDataLst>
                  <p:tags r:id="rId35"/>
                </p:custDataLst>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6" presetClass="entr" presetSubtype="21" fill="hold" nodeType="withEffect">
                                  <p:stCondLst>
                                    <p:cond delay="2000"/>
                                  </p:stCondLst>
                                  <p:childTnLst>
                                    <p:set>
                                      <p:cBhvr>
                                        <p:cTn id="21" dur="1" fill="hold">
                                          <p:stCondLst>
                                            <p:cond delay="0"/>
                                          </p:stCondLst>
                                        </p:cTn>
                                        <p:tgtEl>
                                          <p:spTgt spid="62"/>
                                        </p:tgtEl>
                                        <p:attrNameLst>
                                          <p:attrName>style.visibility</p:attrName>
                                        </p:attrNameLst>
                                      </p:cBhvr>
                                      <p:to>
                                        <p:strVal val="visible"/>
                                      </p:to>
                                    </p:set>
                                    <p:animEffect transition="in" filter="barn(inVertical)">
                                      <p:cBhvr>
                                        <p:cTn id="2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3582061" y="1496821"/>
            <a:ext cx="8742068" cy="4901183"/>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2800" b="1" dirty="0">
                <a:solidFill>
                  <a:schemeClr val="tx1"/>
                </a:solidFill>
                <a:latin typeface="Lato Light" panose="020F0302020204030203" pitchFamily="34" charset="0"/>
              </a:rPr>
              <a:t>用到的函数：</a:t>
            </a:r>
            <a:endParaRPr lang="en-US" altLang="zh-CN" sz="2800" b="1" dirty="0">
              <a:solidFill>
                <a:schemeClr val="tx1"/>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1</a:t>
            </a:r>
            <a:r>
              <a:rPr lang="zh-CN" altLang="en-US" sz="2400" dirty="0">
                <a:solidFill>
                  <a:schemeClr val="bg1">
                    <a:lumMod val="50000"/>
                  </a:schemeClr>
                </a:solidFill>
                <a:latin typeface="Lato Light" panose="020F0302020204030203" pitchFamily="34" charset="0"/>
              </a:rPr>
              <a:t>、</a:t>
            </a:r>
            <a:r>
              <a:rPr lang="en-US" altLang="zh-CN" sz="2400" dirty="0" err="1">
                <a:solidFill>
                  <a:schemeClr val="bg1">
                    <a:lumMod val="50000"/>
                  </a:schemeClr>
                </a:solidFill>
                <a:latin typeface="Lato Light" panose="020F0302020204030203" pitchFamily="34" charset="0"/>
              </a:rPr>
              <a:t>naocanautomatic</a:t>
            </a:r>
            <a:r>
              <a:rPr lang="en-US" altLang="zh-CN" sz="2400" dirty="0">
                <a:solidFill>
                  <a:schemeClr val="bg1">
                    <a:lumMod val="50000"/>
                  </a:schemeClr>
                </a:solidFill>
                <a:latin typeface="Lato Light" panose="020F0302020204030203" pitchFamily="34" charset="0"/>
              </a:rPr>
              <a:t>(int x, int y, int Color)  </a:t>
            </a:r>
            <a:r>
              <a:rPr lang="zh-CN" altLang="en-US" sz="2400" dirty="0">
                <a:solidFill>
                  <a:schemeClr val="bg1">
                    <a:lumMod val="50000"/>
                  </a:schemeClr>
                </a:solidFill>
                <a:latin typeface="Lato Light" panose="020F0302020204030203" pitchFamily="34" charset="0"/>
              </a:rPr>
              <a:t>简单模式落子函数</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zh-CN" altLang="en-US" sz="2400" dirty="0">
                <a:solidFill>
                  <a:schemeClr val="bg1">
                    <a:lumMod val="50000"/>
                  </a:schemeClr>
                </a:solidFill>
                <a:latin typeface="Lato Light" panose="020F0302020204030203" pitchFamily="34" charset="0"/>
              </a:rPr>
              <a:t>参数分别为：</a:t>
            </a:r>
            <a:r>
              <a:rPr lang="en-US" altLang="zh-CN" sz="2400" dirty="0">
                <a:solidFill>
                  <a:schemeClr val="bg1">
                    <a:lumMod val="50000"/>
                  </a:schemeClr>
                </a:solidFill>
                <a:latin typeface="Lato Light" panose="020F0302020204030203" pitchFamily="34" charset="0"/>
              </a:rPr>
              <a:t>x</a:t>
            </a:r>
            <a:r>
              <a:rPr lang="zh-CN" altLang="en-US" sz="2400" dirty="0">
                <a:solidFill>
                  <a:schemeClr val="bg1">
                    <a:lumMod val="50000"/>
                  </a:schemeClr>
                </a:solidFill>
                <a:latin typeface="Lato Light" panose="020F0302020204030203" pitchFamily="34" charset="0"/>
              </a:rPr>
              <a:t>和</a:t>
            </a:r>
            <a:r>
              <a:rPr lang="en-US" altLang="zh-CN" sz="2400" dirty="0">
                <a:solidFill>
                  <a:schemeClr val="bg1">
                    <a:lumMod val="50000"/>
                  </a:schemeClr>
                </a:solidFill>
                <a:latin typeface="Lato Light" panose="020F0302020204030203" pitchFamily="34" charset="0"/>
              </a:rPr>
              <a:t>y</a:t>
            </a:r>
            <a:r>
              <a:rPr lang="zh-CN" altLang="en-US" sz="2400" dirty="0">
                <a:solidFill>
                  <a:schemeClr val="bg1">
                    <a:lumMod val="50000"/>
                  </a:schemeClr>
                </a:solidFill>
                <a:latin typeface="Lato Light" panose="020F0302020204030203" pitchFamily="34" charset="0"/>
              </a:rPr>
              <a:t>：玩家下子的横纵坐标  </a:t>
            </a:r>
            <a:r>
              <a:rPr lang="en-US" altLang="zh-CN" sz="2400" dirty="0">
                <a:solidFill>
                  <a:schemeClr val="bg1">
                    <a:lumMod val="50000"/>
                  </a:schemeClr>
                </a:solidFill>
                <a:latin typeface="Lato Light" panose="020F0302020204030203" pitchFamily="34" charset="0"/>
              </a:rPr>
              <a:t> </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Color  </a:t>
            </a:r>
            <a:r>
              <a:rPr lang="zh-CN" altLang="en-US" sz="2400" dirty="0">
                <a:solidFill>
                  <a:schemeClr val="bg1">
                    <a:lumMod val="50000"/>
                  </a:schemeClr>
                </a:solidFill>
                <a:latin typeface="Lato Light" panose="020F0302020204030203" pitchFamily="34" charset="0"/>
              </a:rPr>
              <a:t>玩家落子颜色：黑</a:t>
            </a:r>
            <a:r>
              <a:rPr lang="en-US" altLang="zh-CN" sz="2400" dirty="0">
                <a:solidFill>
                  <a:schemeClr val="bg1">
                    <a:lumMod val="50000"/>
                  </a:schemeClr>
                </a:solidFill>
                <a:latin typeface="Lato Light" panose="020F0302020204030203" pitchFamily="34" charset="0"/>
              </a:rPr>
              <a:t>1 </a:t>
            </a:r>
            <a:r>
              <a:rPr lang="zh-CN" altLang="en-US" sz="2400" dirty="0">
                <a:solidFill>
                  <a:schemeClr val="bg1">
                    <a:lumMod val="50000"/>
                  </a:schemeClr>
                </a:solidFill>
                <a:latin typeface="Lato Light" panose="020F0302020204030203" pitchFamily="34" charset="0"/>
              </a:rPr>
              <a:t>白</a:t>
            </a:r>
            <a:r>
              <a:rPr lang="en-US" altLang="zh-CN" sz="2400" dirty="0">
                <a:solidFill>
                  <a:schemeClr val="bg1">
                    <a:lumMod val="50000"/>
                  </a:schemeClr>
                </a:solidFill>
                <a:latin typeface="Lato Light" panose="020F0302020204030203" pitchFamily="34" charset="0"/>
              </a:rPr>
              <a:t>2</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2</a:t>
            </a:r>
            <a:r>
              <a:rPr lang="zh-CN" altLang="en-US" sz="2400" dirty="0">
                <a:solidFill>
                  <a:schemeClr val="bg1">
                    <a:lumMod val="50000"/>
                  </a:schemeClr>
                </a:solidFill>
                <a:latin typeface="Lato Light" panose="020F0302020204030203" pitchFamily="34" charset="0"/>
              </a:rPr>
              <a:t>、</a:t>
            </a:r>
            <a:r>
              <a:rPr lang="en-US" altLang="zh-CN" sz="2400" dirty="0" err="1">
                <a:solidFill>
                  <a:schemeClr val="bg1">
                    <a:lumMod val="50000"/>
                  </a:schemeClr>
                </a:solidFill>
                <a:latin typeface="Lato Light" panose="020F0302020204030203" pitchFamily="34" charset="0"/>
              </a:rPr>
              <a:t>panduanshifouyijingxiaguo</a:t>
            </a:r>
            <a:r>
              <a:rPr lang="en-US" altLang="zh-CN" sz="2400" dirty="0">
                <a:solidFill>
                  <a:schemeClr val="bg1">
                    <a:lumMod val="50000"/>
                  </a:schemeClr>
                </a:solidFill>
                <a:latin typeface="Lato Light" panose="020F0302020204030203" pitchFamily="34" charset="0"/>
              </a:rPr>
              <a:t>(</a:t>
            </a:r>
            <a:r>
              <a:rPr lang="en-US" altLang="zh-CN" sz="2400" dirty="0" err="1">
                <a:solidFill>
                  <a:schemeClr val="bg1">
                    <a:lumMod val="50000"/>
                  </a:schemeClr>
                </a:solidFill>
                <a:latin typeface="Lato Light" panose="020F0302020204030203" pitchFamily="34" charset="0"/>
              </a:rPr>
              <a:t>ArrayList</a:t>
            </a:r>
            <a:r>
              <a:rPr lang="en-US" altLang="zh-CN" sz="2400" dirty="0">
                <a:solidFill>
                  <a:schemeClr val="bg1">
                    <a:lumMod val="50000"/>
                  </a:schemeClr>
                </a:solidFill>
                <a:latin typeface="Lato Light" panose="020F0302020204030203" pitchFamily="34" charset="0"/>
              </a:rPr>
              <a:t>&lt;int[]&gt; </a:t>
            </a:r>
            <a:r>
              <a:rPr lang="en-US" altLang="zh-CN" sz="2400" dirty="0" err="1">
                <a:solidFill>
                  <a:schemeClr val="bg1">
                    <a:lumMod val="50000"/>
                  </a:schemeClr>
                </a:solidFill>
                <a:latin typeface="Lato Light" panose="020F0302020204030203" pitchFamily="34" charset="0"/>
              </a:rPr>
              <a:t>templist</a:t>
            </a:r>
            <a:r>
              <a:rPr lang="en-US" altLang="zh-CN" sz="2400" dirty="0">
                <a:solidFill>
                  <a:schemeClr val="bg1">
                    <a:lumMod val="50000"/>
                  </a:schemeClr>
                </a:solidFill>
                <a:latin typeface="Lato Light" panose="020F0302020204030203" pitchFamily="34" charset="0"/>
              </a:rPr>
              <a:t>) </a:t>
            </a:r>
            <a:r>
              <a:rPr lang="zh-CN" altLang="en-US" sz="2400" dirty="0">
                <a:solidFill>
                  <a:schemeClr val="bg1">
                    <a:lumMod val="50000"/>
                  </a:schemeClr>
                </a:solidFill>
                <a:latin typeface="Lato Light" panose="020F0302020204030203" pitchFamily="34" charset="0"/>
              </a:rPr>
              <a:t>判断函数</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zh-CN" altLang="en-US" sz="2400" dirty="0">
                <a:solidFill>
                  <a:schemeClr val="bg1">
                    <a:lumMod val="50000"/>
                  </a:schemeClr>
                </a:solidFill>
                <a:latin typeface="Lato Light" panose="020F0302020204030203" pitchFamily="34" charset="0"/>
              </a:rPr>
              <a:t>参数为：</a:t>
            </a:r>
            <a:r>
              <a:rPr lang="en-US" altLang="zh-CN" sz="2400" dirty="0">
                <a:solidFill>
                  <a:schemeClr val="bg1">
                    <a:lumMod val="50000"/>
                  </a:schemeClr>
                </a:solidFill>
                <a:latin typeface="Lato Light" panose="020F0302020204030203" pitchFamily="34" charset="0"/>
              </a:rPr>
              <a:t> </a:t>
            </a:r>
            <a:r>
              <a:rPr lang="en-US" altLang="zh-CN" sz="2400" dirty="0" err="1">
                <a:solidFill>
                  <a:schemeClr val="bg1">
                    <a:lumMod val="50000"/>
                  </a:schemeClr>
                </a:solidFill>
                <a:latin typeface="Lato Light" panose="020F0302020204030203" pitchFamily="34" charset="0"/>
              </a:rPr>
              <a:t>templist</a:t>
            </a:r>
            <a:r>
              <a:rPr lang="en-US" altLang="zh-CN" sz="2400" dirty="0">
                <a:solidFill>
                  <a:schemeClr val="bg1">
                    <a:lumMod val="50000"/>
                  </a:schemeClr>
                </a:solidFill>
                <a:latin typeface="Lato Light" panose="020F0302020204030203" pitchFamily="34" charset="0"/>
              </a:rPr>
              <a:t>  </a:t>
            </a:r>
            <a:r>
              <a:rPr lang="zh-CN" altLang="en-US" sz="2400" dirty="0">
                <a:solidFill>
                  <a:schemeClr val="bg1">
                    <a:lumMod val="50000"/>
                  </a:schemeClr>
                </a:solidFill>
                <a:latin typeface="Lato Light" panose="020F0302020204030203" pitchFamily="34" charset="0"/>
              </a:rPr>
              <a:t>周围点</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en-US" altLang="zh-CN" sz="2000" dirty="0">
                <a:solidFill>
                  <a:schemeClr val="bg1">
                    <a:lumMod val="50000"/>
                  </a:schemeClr>
                </a:solidFill>
                <a:latin typeface="Lato Light" panose="020F0302020204030203" pitchFamily="34" charset="0"/>
              </a:rPr>
              <a:t> </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endParaRPr lang="zh-CN" altLang="en-US" sz="2000" dirty="0">
              <a:solidFill>
                <a:schemeClr val="bg1">
                  <a:lumMod val="50000"/>
                </a:schemeClr>
              </a:solidFill>
              <a:latin typeface="Lato Light" panose="020F0302020204030203" pitchFamily="34" charset="0"/>
            </a:endParaRPr>
          </a:p>
        </p:txBody>
      </p:sp>
      <p:sp>
        <p:nvSpPr>
          <p:cNvPr id="3" name="TextBox 132"/>
          <p:cNvSpPr txBox="1"/>
          <p:nvPr/>
        </p:nvSpPr>
        <p:spPr>
          <a:xfrm>
            <a:off x="4732655" y="330510"/>
            <a:ext cx="5249036" cy="738664"/>
          </a:xfrm>
          <a:prstGeom prst="rect">
            <a:avLst/>
          </a:prstGeom>
          <a:noFill/>
        </p:spPr>
        <p:txBody>
          <a:bodyPr wrap="square" lIns="0" tIns="0" rIns="0" bIns="0" rtlCol="0">
            <a:spAutoFit/>
          </a:bodyPr>
          <a:lstStyle/>
          <a:p>
            <a:r>
              <a:rPr lang="zh-CN" altLang="en-US" sz="4800" dirty="0">
                <a:solidFill>
                  <a:srgbClr val="9BA1AD"/>
                </a:solidFill>
                <a:latin typeface="Broadway" panose="04040905080B02020502" pitchFamily="82" charset="0"/>
                <a:cs typeface="Clear Sans" panose="020B0503030202020304" pitchFamily="34" charset="0"/>
              </a:rPr>
              <a:t>  具体实现</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13" name="Group 1"/>
          <p:cNvGrpSpPr/>
          <p:nvPr/>
        </p:nvGrpSpPr>
        <p:grpSpPr>
          <a:xfrm>
            <a:off x="357833" y="1496821"/>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869987" cy="581149"/>
              <a:chOff x="7799505" y="1198121"/>
              <a:chExt cx="2869987"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02</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286203" cy="461665"/>
              </a:xfrm>
              <a:prstGeom prst="rect">
                <a:avLst/>
              </a:prstGeom>
            </p:spPr>
            <p:txBody>
              <a:bodyPr wrap="none">
                <a:spAutoFit/>
              </a:bodyPr>
              <a:lstStyle/>
              <a:p>
                <a:r>
                  <a:rPr lang="zh-CN" altLang="en-US" sz="2400" dirty="0"/>
                  <a:t>   人机简单模式</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6" presetClass="entr" presetSubtype="21" fill="hold" nodeType="withEffect">
                                  <p:stCondLst>
                                    <p:cond delay="2000"/>
                                  </p:stCondLst>
                                  <p:childTnLst>
                                    <p:set>
                                      <p:cBhvr>
                                        <p:cTn id="21" dur="1" fill="hold">
                                          <p:stCondLst>
                                            <p:cond delay="0"/>
                                          </p:stCondLst>
                                        </p:cTn>
                                        <p:tgtEl>
                                          <p:spTgt spid="62"/>
                                        </p:tgtEl>
                                        <p:attrNameLst>
                                          <p:attrName>style.visibility</p:attrName>
                                        </p:attrNameLst>
                                      </p:cBhvr>
                                      <p:to>
                                        <p:strVal val="visible"/>
                                      </p:to>
                                    </p:set>
                                    <p:animEffect transition="in" filter="barn(inVertical)">
                                      <p:cBhvr>
                                        <p:cTn id="2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
          <p:cNvGrpSpPr/>
          <p:nvPr/>
        </p:nvGrpSpPr>
        <p:grpSpPr>
          <a:xfrm>
            <a:off x="589608" y="1499396"/>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3315622" cy="581149"/>
              <a:chOff x="7799505" y="1198121"/>
              <a:chExt cx="331562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02</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731838" cy="461665"/>
              </a:xfrm>
              <a:prstGeom prst="rect">
                <a:avLst/>
              </a:prstGeom>
            </p:spPr>
            <p:txBody>
              <a:bodyPr wrap="none">
                <a:spAutoFit/>
              </a:bodyPr>
              <a:lstStyle/>
              <a:p>
                <a:r>
                  <a:rPr lang="zh-CN" altLang="en-US" sz="2400" dirty="0"/>
                  <a:t>人机简单模式代码</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4" name="图片 3"/>
          <p:cNvPicPr>
            <a:picLocks noChangeAspect="1"/>
          </p:cNvPicPr>
          <p:nvPr/>
        </p:nvPicPr>
        <p:blipFill>
          <a:blip r:embed="rId1"/>
          <a:stretch>
            <a:fillRect/>
          </a:stretch>
        </p:blipFill>
        <p:spPr>
          <a:xfrm>
            <a:off x="3991169" y="2032670"/>
            <a:ext cx="7053915" cy="3874580"/>
          </a:xfrm>
          <a:prstGeom prst="rect">
            <a:avLst/>
          </a:prstGeom>
        </p:spPr>
      </p:pic>
      <p:sp>
        <p:nvSpPr>
          <p:cNvPr id="6" name="文本框 5"/>
          <p:cNvSpPr txBox="1"/>
          <p:nvPr/>
        </p:nvSpPr>
        <p:spPr>
          <a:xfrm>
            <a:off x="3818681" y="1258296"/>
            <a:ext cx="8229497" cy="523220"/>
          </a:xfrm>
          <a:prstGeom prst="rect">
            <a:avLst/>
          </a:prstGeom>
          <a:noFill/>
        </p:spPr>
        <p:txBody>
          <a:bodyPr wrap="none" rtlCol="0">
            <a:spAutoFit/>
          </a:bodyPr>
          <a:lstStyle/>
          <a:p>
            <a:r>
              <a:rPr lang="en-US" altLang="zh-CN" sz="2800" b="1" dirty="0" err="1">
                <a:latin typeface="Lato Light" panose="020F0302020204030203" pitchFamily="34" charset="0"/>
              </a:rPr>
              <a:t>naocanautomatic</a:t>
            </a:r>
            <a:r>
              <a:rPr lang="en-US" altLang="zh-CN" sz="2800" b="1" dirty="0">
                <a:latin typeface="Lato Light" panose="020F0302020204030203" pitchFamily="34" charset="0"/>
              </a:rPr>
              <a:t>(int x, int y, int Color)  </a:t>
            </a:r>
            <a:r>
              <a:rPr lang="zh-CN" altLang="en-US" sz="2800" b="1" dirty="0">
                <a:latin typeface="Lato Light" panose="020F0302020204030203" pitchFamily="34" charset="0"/>
              </a:rPr>
              <a:t>具体代码分析</a:t>
            </a:r>
            <a:endParaRPr kumimoji="1" lang="zh-CN" altLang="en-US" sz="2800" b="1" dirty="0"/>
          </a:p>
        </p:txBody>
      </p:sp>
      <p:sp>
        <p:nvSpPr>
          <p:cNvPr id="57" name="TextBox 132"/>
          <p:cNvSpPr txBox="1"/>
          <p:nvPr/>
        </p:nvSpPr>
        <p:spPr>
          <a:xfrm>
            <a:off x="4710649" y="394055"/>
            <a:ext cx="5249036" cy="738664"/>
          </a:xfrm>
          <a:prstGeom prst="rect">
            <a:avLst/>
          </a:prstGeom>
          <a:noFill/>
        </p:spPr>
        <p:txBody>
          <a:bodyPr wrap="square" lIns="0" tIns="0" rIns="0" bIns="0" rtlCol="0">
            <a:spAutoFit/>
          </a:bodyPr>
          <a:lstStyle/>
          <a:p>
            <a:r>
              <a:rPr lang="zh-CN" altLang="en-US" sz="4800" dirty="0">
                <a:solidFill>
                  <a:srgbClr val="9BA1AD"/>
                </a:solidFill>
                <a:latin typeface="Broadway" panose="04040905080B02020502" pitchFamily="82" charset="0"/>
                <a:cs typeface="Clear Sans" panose="020B0503030202020304" pitchFamily="34" charset="0"/>
              </a:rPr>
              <a:t>代码实现</a:t>
            </a:r>
            <a:endParaRPr lang="en-GB" sz="4800" dirty="0">
              <a:solidFill>
                <a:srgbClr val="9BA1AD"/>
              </a:solidFill>
              <a:latin typeface="Broadway" panose="04040905080B02020502" pitchFamily="82" charset="0"/>
              <a:cs typeface="Clear Sans" panose="020B05030302020203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2000"/>
                                  </p:stCondLst>
                                  <p:childTnLst>
                                    <p:set>
                                      <p:cBhvr>
                                        <p:cTn id="11" dur="1" fill="hold">
                                          <p:stCondLst>
                                            <p:cond delay="0"/>
                                          </p:stCondLst>
                                        </p:cTn>
                                        <p:tgtEl>
                                          <p:spTgt spid="62"/>
                                        </p:tgtEl>
                                        <p:attrNameLst>
                                          <p:attrName>style.visibility</p:attrName>
                                        </p:attrNameLst>
                                      </p:cBhvr>
                                      <p:to>
                                        <p:strVal val="visible"/>
                                      </p:to>
                                    </p:set>
                                    <p:animEffect transition="in" filter="barn(inVertical)">
                                      <p:cBhvr>
                                        <p:cTn id="12" dur="500"/>
                                        <p:tgtEl>
                                          <p:spTgt spid="62"/>
                                        </p:tgtEl>
                                      </p:cBhvr>
                                    </p:animEffect>
                                  </p:childTnLst>
                                </p:cTn>
                              </p:par>
                            </p:childTnLst>
                          </p:cTn>
                        </p:par>
                        <p:par>
                          <p:cTn id="13" fill="hold">
                            <p:stCondLst>
                              <p:cond delay="1000"/>
                            </p:stCondLst>
                            <p:childTnLst>
                              <p:par>
                                <p:cTn id="14" presetID="47" presetClass="entr" presetSubtype="0" fill="hold" grpId="0" nodeType="afterEffect">
                                  <p:stCondLst>
                                    <p:cond delay="0"/>
                                  </p:stCondLst>
                                  <p:childTnLst>
                                    <p:set>
                                      <p:cBhvr>
                                        <p:cTn id="15" dur="1" fill="hold">
                                          <p:stCondLst>
                                            <p:cond delay="0"/>
                                          </p:stCondLst>
                                        </p:cTn>
                                        <p:tgtEl>
                                          <p:spTgt spid="57"/>
                                        </p:tgtEl>
                                        <p:attrNameLst>
                                          <p:attrName>style.visibility</p:attrName>
                                        </p:attrNameLst>
                                      </p:cBhvr>
                                      <p:to>
                                        <p:strVal val="visible"/>
                                      </p:to>
                                    </p:set>
                                    <p:animEffect transition="in" filter="fade">
                                      <p:cBhvr>
                                        <p:cTn id="16" dur="1000"/>
                                        <p:tgtEl>
                                          <p:spTgt spid="57"/>
                                        </p:tgtEl>
                                      </p:cBhvr>
                                    </p:animEffect>
                                    <p:anim calcmode="lin" valueType="num">
                                      <p:cBhvr>
                                        <p:cTn id="17" dur="1000" fill="hold"/>
                                        <p:tgtEl>
                                          <p:spTgt spid="57"/>
                                        </p:tgtEl>
                                        <p:attrNameLst>
                                          <p:attrName>ppt_x</p:attrName>
                                        </p:attrNameLst>
                                      </p:cBhvr>
                                      <p:tavLst>
                                        <p:tav tm="0">
                                          <p:val>
                                            <p:strVal val="#ppt_x"/>
                                          </p:val>
                                        </p:tav>
                                        <p:tav tm="100000">
                                          <p:val>
                                            <p:strVal val="#ppt_x"/>
                                          </p:val>
                                        </p:tav>
                                      </p:tavLst>
                                    </p:anim>
                                    <p:anim calcmode="lin" valueType="num">
                                      <p:cBhvr>
                                        <p:cTn id="18"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
          <p:cNvGrpSpPr/>
          <p:nvPr/>
        </p:nvGrpSpPr>
        <p:grpSpPr>
          <a:xfrm>
            <a:off x="357833" y="1733152"/>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3315622" cy="581149"/>
              <a:chOff x="7799505" y="1198121"/>
              <a:chExt cx="331562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02</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731838" cy="461665"/>
              </a:xfrm>
              <a:prstGeom prst="rect">
                <a:avLst/>
              </a:prstGeom>
            </p:spPr>
            <p:txBody>
              <a:bodyPr wrap="none">
                <a:spAutoFit/>
              </a:bodyPr>
              <a:lstStyle/>
              <a:p>
                <a:r>
                  <a:rPr lang="zh-CN" altLang="en-US" sz="2400" dirty="0"/>
                  <a:t>人机简单模式代码</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 name="文本框 5"/>
          <p:cNvSpPr txBox="1"/>
          <p:nvPr/>
        </p:nvSpPr>
        <p:spPr>
          <a:xfrm>
            <a:off x="2737169" y="1268831"/>
            <a:ext cx="9561913" cy="523220"/>
          </a:xfrm>
          <a:prstGeom prst="rect">
            <a:avLst/>
          </a:prstGeom>
          <a:noFill/>
        </p:spPr>
        <p:txBody>
          <a:bodyPr wrap="none" rtlCol="0">
            <a:spAutoFit/>
          </a:bodyPr>
          <a:lstStyle/>
          <a:p>
            <a:r>
              <a:rPr lang="en-US" altLang="zh-CN" sz="2800" b="1" dirty="0" err="1">
                <a:latin typeface="Lato Light" panose="020F0302020204030203" pitchFamily="34" charset="0"/>
              </a:rPr>
              <a:t>panduanshifouyijingxiaguo</a:t>
            </a:r>
            <a:r>
              <a:rPr lang="en-US" altLang="zh-CN" sz="2800" b="1" dirty="0">
                <a:latin typeface="Lato Light" panose="020F0302020204030203" pitchFamily="34" charset="0"/>
              </a:rPr>
              <a:t>(</a:t>
            </a:r>
            <a:r>
              <a:rPr lang="en-US" altLang="zh-CN" sz="2800" b="1" dirty="0" err="1">
                <a:latin typeface="Lato Light" panose="020F0302020204030203" pitchFamily="34" charset="0"/>
              </a:rPr>
              <a:t>ArrayList</a:t>
            </a:r>
            <a:r>
              <a:rPr lang="en-US" altLang="zh-CN" sz="2800" b="1" dirty="0">
                <a:latin typeface="Lato Light" panose="020F0302020204030203" pitchFamily="34" charset="0"/>
              </a:rPr>
              <a:t>&lt;int[]&gt; </a:t>
            </a:r>
            <a:r>
              <a:rPr lang="en-US" altLang="zh-CN" sz="2800" b="1" dirty="0" err="1">
                <a:latin typeface="Lato Light" panose="020F0302020204030203" pitchFamily="34" charset="0"/>
              </a:rPr>
              <a:t>templist</a:t>
            </a:r>
            <a:r>
              <a:rPr lang="en-US" altLang="zh-CN" sz="2800" b="1" dirty="0">
                <a:latin typeface="Lato Light" panose="020F0302020204030203" pitchFamily="34" charset="0"/>
              </a:rPr>
              <a:t>) </a:t>
            </a:r>
            <a:r>
              <a:rPr lang="zh-CN" altLang="en-US" sz="2800" b="1" dirty="0">
                <a:latin typeface="Lato Light" panose="020F0302020204030203" pitchFamily="34" charset="0"/>
              </a:rPr>
              <a:t>判断函数</a:t>
            </a:r>
            <a:endParaRPr kumimoji="1" lang="zh-CN" altLang="en-US" sz="2800" b="1" dirty="0"/>
          </a:p>
        </p:txBody>
      </p:sp>
      <p:sp>
        <p:nvSpPr>
          <p:cNvPr id="57" name="TextBox 132"/>
          <p:cNvSpPr txBox="1"/>
          <p:nvPr/>
        </p:nvSpPr>
        <p:spPr>
          <a:xfrm>
            <a:off x="4893607" y="348251"/>
            <a:ext cx="5249036" cy="738664"/>
          </a:xfrm>
          <a:prstGeom prst="rect">
            <a:avLst/>
          </a:prstGeom>
          <a:noFill/>
        </p:spPr>
        <p:txBody>
          <a:bodyPr wrap="square" lIns="0" tIns="0" rIns="0" bIns="0" rtlCol="0">
            <a:spAutoFit/>
          </a:bodyPr>
          <a:lstStyle/>
          <a:p>
            <a:r>
              <a:rPr lang="zh-CN" altLang="en-US" sz="4800" dirty="0">
                <a:solidFill>
                  <a:srgbClr val="9BA1AD"/>
                </a:solidFill>
                <a:latin typeface="Broadway" panose="04040905080B02020502" pitchFamily="82" charset="0"/>
                <a:cs typeface="Clear Sans" panose="020B0503030202020304" pitchFamily="34" charset="0"/>
              </a:rPr>
              <a:t>代码实现</a:t>
            </a:r>
            <a:endParaRPr lang="en-GB" sz="4800" dirty="0">
              <a:solidFill>
                <a:srgbClr val="9BA1AD"/>
              </a:solidFill>
              <a:latin typeface="Broadway" panose="04040905080B02020502" pitchFamily="82" charset="0"/>
              <a:cs typeface="Clear Sans" panose="020B0503030202020304" pitchFamily="34" charset="0"/>
            </a:endParaRPr>
          </a:p>
        </p:txBody>
      </p:sp>
      <p:pic>
        <p:nvPicPr>
          <p:cNvPr id="54" name="图片 53"/>
          <p:cNvPicPr>
            <a:picLocks noChangeAspect="1"/>
          </p:cNvPicPr>
          <p:nvPr/>
        </p:nvPicPr>
        <p:blipFill>
          <a:blip r:embed="rId1"/>
          <a:stretch>
            <a:fillRect/>
          </a:stretch>
        </p:blipFill>
        <p:spPr>
          <a:xfrm>
            <a:off x="3582061" y="2357088"/>
            <a:ext cx="7933444" cy="36932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2000"/>
                                  </p:stCondLst>
                                  <p:childTnLst>
                                    <p:set>
                                      <p:cBhvr>
                                        <p:cTn id="11" dur="1" fill="hold">
                                          <p:stCondLst>
                                            <p:cond delay="0"/>
                                          </p:stCondLst>
                                        </p:cTn>
                                        <p:tgtEl>
                                          <p:spTgt spid="62"/>
                                        </p:tgtEl>
                                        <p:attrNameLst>
                                          <p:attrName>style.visibility</p:attrName>
                                        </p:attrNameLst>
                                      </p:cBhvr>
                                      <p:to>
                                        <p:strVal val="visible"/>
                                      </p:to>
                                    </p:set>
                                    <p:animEffect transition="in" filter="barn(inVertical)">
                                      <p:cBhvr>
                                        <p:cTn id="12" dur="500"/>
                                        <p:tgtEl>
                                          <p:spTgt spid="62"/>
                                        </p:tgtEl>
                                      </p:cBhvr>
                                    </p:animEffect>
                                  </p:childTnLst>
                                </p:cTn>
                              </p:par>
                            </p:childTnLst>
                          </p:cTn>
                        </p:par>
                        <p:par>
                          <p:cTn id="13" fill="hold">
                            <p:stCondLst>
                              <p:cond delay="1000"/>
                            </p:stCondLst>
                            <p:childTnLst>
                              <p:par>
                                <p:cTn id="14" presetID="47" presetClass="entr" presetSubtype="0" fill="hold" grpId="0" nodeType="afterEffect">
                                  <p:stCondLst>
                                    <p:cond delay="0"/>
                                  </p:stCondLst>
                                  <p:childTnLst>
                                    <p:set>
                                      <p:cBhvr>
                                        <p:cTn id="15" dur="1" fill="hold">
                                          <p:stCondLst>
                                            <p:cond delay="0"/>
                                          </p:stCondLst>
                                        </p:cTn>
                                        <p:tgtEl>
                                          <p:spTgt spid="57"/>
                                        </p:tgtEl>
                                        <p:attrNameLst>
                                          <p:attrName>style.visibility</p:attrName>
                                        </p:attrNameLst>
                                      </p:cBhvr>
                                      <p:to>
                                        <p:strVal val="visible"/>
                                      </p:to>
                                    </p:set>
                                    <p:animEffect transition="in" filter="fade">
                                      <p:cBhvr>
                                        <p:cTn id="16" dur="1000"/>
                                        <p:tgtEl>
                                          <p:spTgt spid="57"/>
                                        </p:tgtEl>
                                      </p:cBhvr>
                                    </p:animEffect>
                                    <p:anim calcmode="lin" valueType="num">
                                      <p:cBhvr>
                                        <p:cTn id="17" dur="1000" fill="hold"/>
                                        <p:tgtEl>
                                          <p:spTgt spid="57"/>
                                        </p:tgtEl>
                                        <p:attrNameLst>
                                          <p:attrName>ppt_x</p:attrName>
                                        </p:attrNameLst>
                                      </p:cBhvr>
                                      <p:tavLst>
                                        <p:tav tm="0">
                                          <p:val>
                                            <p:strVal val="#ppt_x"/>
                                          </p:val>
                                        </p:tav>
                                        <p:tav tm="100000">
                                          <p:val>
                                            <p:strVal val="#ppt_x"/>
                                          </p:val>
                                        </p:tav>
                                      </p:tavLst>
                                    </p:anim>
                                    <p:anim calcmode="lin" valueType="num">
                                      <p:cBhvr>
                                        <p:cTn id="18" dur="1000" fill="hold"/>
                                        <p:tgtEl>
                                          <p:spTgt spid="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219407" y="1812882"/>
            <a:ext cx="7019612" cy="4367999"/>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2800" b="1" dirty="0">
                <a:solidFill>
                  <a:schemeClr val="tx1"/>
                </a:solidFill>
                <a:latin typeface="Lato Light" panose="020F0302020204030203" pitchFamily="34" charset="0"/>
              </a:rPr>
              <a:t>总体思路：</a:t>
            </a:r>
            <a:endParaRPr lang="en-US" altLang="zh-CN" sz="2800" b="1" dirty="0">
              <a:solidFill>
                <a:schemeClr val="tx1"/>
              </a:solidFill>
              <a:latin typeface="Lato Light" panose="020F0302020204030203" pitchFamily="34" charset="0"/>
            </a:endParaRPr>
          </a:p>
          <a:p>
            <a:pPr marL="0" indent="0">
              <a:lnSpc>
                <a:spcPct val="150000"/>
              </a:lnSpc>
              <a:buNone/>
            </a:pPr>
            <a:r>
              <a:rPr lang="zh-CN" altLang="en-US" sz="2000" dirty="0">
                <a:solidFill>
                  <a:schemeClr val="bg1">
                    <a:lumMod val="50000"/>
                  </a:schemeClr>
                </a:solidFill>
                <a:latin typeface="Lato Light" panose="020F0302020204030203" pitchFamily="34" charset="0"/>
              </a:rPr>
              <a:t>          只要</a:t>
            </a:r>
            <a:r>
              <a:rPr lang="zh-CN" altLang="en-US" sz="2000" b="1" dirty="0">
                <a:solidFill>
                  <a:schemeClr val="bg1">
                    <a:lumMod val="50000"/>
                  </a:schemeClr>
                </a:solidFill>
                <a:latin typeface="Lato Light" panose="020F0302020204030203" pitchFamily="34" charset="0"/>
              </a:rPr>
              <a:t>连成</a:t>
            </a:r>
            <a:r>
              <a:rPr lang="en-US" altLang="zh-CN" sz="2000" b="1" dirty="0">
                <a:solidFill>
                  <a:schemeClr val="bg1">
                    <a:lumMod val="50000"/>
                  </a:schemeClr>
                </a:solidFill>
                <a:latin typeface="Lato Light" panose="020F0302020204030203" pitchFamily="34" charset="0"/>
              </a:rPr>
              <a:t>3</a:t>
            </a:r>
            <a:r>
              <a:rPr lang="zh-CN" altLang="en-US" sz="2000" b="1" dirty="0">
                <a:solidFill>
                  <a:schemeClr val="bg1">
                    <a:lumMod val="50000"/>
                  </a:schemeClr>
                </a:solidFill>
                <a:latin typeface="Lato Light" panose="020F0302020204030203" pitchFamily="34" charset="0"/>
              </a:rPr>
              <a:t>点</a:t>
            </a:r>
            <a:r>
              <a:rPr lang="zh-CN" altLang="en-US" sz="2000" dirty="0">
                <a:solidFill>
                  <a:schemeClr val="bg1">
                    <a:lumMod val="50000"/>
                  </a:schemeClr>
                </a:solidFill>
                <a:latin typeface="Lato Light" panose="020F0302020204030203" pitchFamily="34" charset="0"/>
              </a:rPr>
              <a:t>，且两端没有子阻挡住（活三），如果没有实现堵就会形成“死四”（即一头无己方棋子阻挡），就会输，所以简单算法的基础上，我们</a:t>
            </a:r>
            <a:r>
              <a:rPr lang="zh-CN" altLang="en-US" sz="2000" b="1" dirty="0">
                <a:solidFill>
                  <a:schemeClr val="bg1">
                    <a:lumMod val="50000"/>
                  </a:schemeClr>
                </a:solidFill>
                <a:latin typeface="Lato Light" panose="020F0302020204030203" pitchFamily="34" charset="0"/>
              </a:rPr>
              <a:t>加了一个判断三点成线的</a:t>
            </a:r>
            <a:r>
              <a:rPr lang="zh-CN" altLang="en-US" sz="2000" dirty="0">
                <a:solidFill>
                  <a:schemeClr val="bg1">
                    <a:lumMod val="50000"/>
                  </a:schemeClr>
                </a:solidFill>
                <a:latin typeface="Lato Light" panose="020F0302020204030203" pitchFamily="34" charset="0"/>
              </a:rPr>
              <a:t>条件，也就是说一旦检测到有活三，就让程序</a:t>
            </a:r>
            <a:r>
              <a:rPr lang="zh-CN" altLang="en-US" sz="2000" b="1" dirty="0">
                <a:solidFill>
                  <a:schemeClr val="bg1">
                    <a:lumMod val="50000"/>
                  </a:schemeClr>
                </a:solidFill>
                <a:latin typeface="Lato Light" panose="020F0302020204030203" pitchFamily="34" charset="0"/>
              </a:rPr>
              <a:t>往这两端点随机堵一个点</a:t>
            </a:r>
            <a:r>
              <a:rPr lang="zh-CN" altLang="en-US" sz="2000" dirty="0">
                <a:solidFill>
                  <a:schemeClr val="bg1">
                    <a:lumMod val="50000"/>
                  </a:schemeClr>
                </a:solidFill>
                <a:latin typeface="Lato Light" panose="020F0302020204030203" pitchFamily="34" charset="0"/>
              </a:rPr>
              <a:t>，还有就是有当四点成线时像三子时那样堵住第五个子的位置。</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r>
              <a:rPr lang="en-US" altLang="zh-CN" sz="2000" dirty="0">
                <a:solidFill>
                  <a:schemeClr val="bg1">
                    <a:lumMod val="50000"/>
                  </a:schemeClr>
                </a:solidFill>
                <a:latin typeface="Lato Light" panose="020F0302020204030203" pitchFamily="34" charset="0"/>
              </a:rPr>
              <a:t> </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endParaRPr lang="zh-CN" altLang="en-US" sz="2000" dirty="0">
              <a:solidFill>
                <a:schemeClr val="bg1">
                  <a:lumMod val="50000"/>
                </a:schemeClr>
              </a:solidFill>
              <a:latin typeface="Lato Light" panose="020F0302020204030203" pitchFamily="34" charset="0"/>
            </a:endParaRPr>
          </a:p>
        </p:txBody>
      </p:sp>
      <p:sp>
        <p:nvSpPr>
          <p:cNvPr id="3" name="TextBox 132"/>
          <p:cNvSpPr txBox="1"/>
          <p:nvPr/>
        </p:nvSpPr>
        <p:spPr>
          <a:xfrm>
            <a:off x="4654331" y="396048"/>
            <a:ext cx="5249036" cy="738664"/>
          </a:xfrm>
          <a:prstGeom prst="rect">
            <a:avLst/>
          </a:prstGeom>
          <a:noFill/>
        </p:spPr>
        <p:txBody>
          <a:bodyPr wrap="square" lIns="0" tIns="0" rIns="0" bIns="0" rtlCol="0">
            <a:spAutoFit/>
          </a:bodyPr>
          <a:lstStyle/>
          <a:p>
            <a:r>
              <a:rPr lang="zh-CN" altLang="en-US" sz="4800" dirty="0">
                <a:solidFill>
                  <a:srgbClr val="9BA1AD"/>
                </a:solidFill>
                <a:latin typeface="Broadway" panose="04040905080B02020502" pitchFamily="82" charset="0"/>
                <a:cs typeface="Clear Sans" panose="020B0503030202020304" pitchFamily="34" charset="0"/>
              </a:rPr>
              <a:t>  具体实现</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13" name="Group 1"/>
          <p:cNvGrpSpPr/>
          <p:nvPr/>
        </p:nvGrpSpPr>
        <p:grpSpPr>
          <a:xfrm>
            <a:off x="674118" y="1823702"/>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dirty="0"/>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869987" cy="581149"/>
              <a:chOff x="7799505" y="1198121"/>
              <a:chExt cx="2869987"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02</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286203" cy="461665"/>
              </a:xfrm>
              <a:prstGeom prst="rect">
                <a:avLst/>
              </a:prstGeom>
            </p:spPr>
            <p:txBody>
              <a:bodyPr wrap="none">
                <a:spAutoFit/>
              </a:bodyPr>
              <a:lstStyle/>
              <a:p>
                <a:r>
                  <a:rPr lang="zh-CN" altLang="en-US" sz="2400" dirty="0"/>
                  <a:t>   人机普通模式</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6" presetClass="entr" presetSubtype="21" fill="hold" nodeType="withEffect">
                                  <p:stCondLst>
                                    <p:cond delay="2000"/>
                                  </p:stCondLst>
                                  <p:childTnLst>
                                    <p:set>
                                      <p:cBhvr>
                                        <p:cTn id="21" dur="1" fill="hold">
                                          <p:stCondLst>
                                            <p:cond delay="0"/>
                                          </p:stCondLst>
                                        </p:cTn>
                                        <p:tgtEl>
                                          <p:spTgt spid="62"/>
                                        </p:tgtEl>
                                        <p:attrNameLst>
                                          <p:attrName>style.visibility</p:attrName>
                                        </p:attrNameLst>
                                      </p:cBhvr>
                                      <p:to>
                                        <p:strVal val="visible"/>
                                      </p:to>
                                    </p:set>
                                    <p:animEffect transition="in" filter="barn(inVertical)">
                                      <p:cBhvr>
                                        <p:cTn id="2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3582061" y="1479578"/>
            <a:ext cx="7997463" cy="4975614"/>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2800" b="1" dirty="0">
                <a:solidFill>
                  <a:schemeClr val="tx1"/>
                </a:solidFill>
                <a:latin typeface="Lato Light" panose="020F0302020204030203" pitchFamily="34" charset="0"/>
              </a:rPr>
              <a:t>用到的函数：</a:t>
            </a:r>
            <a:endParaRPr lang="en-US" altLang="zh-CN" sz="2800" b="1" dirty="0">
              <a:solidFill>
                <a:schemeClr val="tx1"/>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1</a:t>
            </a:r>
            <a:r>
              <a:rPr lang="zh-CN" altLang="en-US" sz="2400" dirty="0">
                <a:solidFill>
                  <a:schemeClr val="bg1">
                    <a:lumMod val="50000"/>
                  </a:schemeClr>
                </a:solidFill>
                <a:latin typeface="Lato Light" panose="020F0302020204030203" pitchFamily="34" charset="0"/>
              </a:rPr>
              <a:t>、</a:t>
            </a:r>
            <a:r>
              <a:rPr lang="en-US" altLang="zh-CN" sz="2400" dirty="0" err="1">
                <a:solidFill>
                  <a:schemeClr val="bg1">
                    <a:lumMod val="50000"/>
                  </a:schemeClr>
                </a:solidFill>
                <a:latin typeface="Lato Light" panose="020F0302020204030203" pitchFamily="34" charset="0"/>
              </a:rPr>
              <a:t>normalautomatic</a:t>
            </a:r>
            <a:r>
              <a:rPr lang="en-US" altLang="zh-CN" sz="2400" dirty="0">
                <a:solidFill>
                  <a:schemeClr val="bg1">
                    <a:lumMod val="50000"/>
                  </a:schemeClr>
                </a:solidFill>
                <a:latin typeface="Lato Light" panose="020F0302020204030203" pitchFamily="34" charset="0"/>
              </a:rPr>
              <a:t>(int x, int y, int Color) </a:t>
            </a:r>
            <a:r>
              <a:rPr lang="zh-CN" altLang="en-US" sz="2400" dirty="0">
                <a:solidFill>
                  <a:schemeClr val="bg1">
                    <a:lumMod val="50000"/>
                  </a:schemeClr>
                </a:solidFill>
                <a:latin typeface="Lato Light" panose="020F0302020204030203" pitchFamily="34" charset="0"/>
              </a:rPr>
              <a:t>普通模式落子函数</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zh-CN" altLang="en-US" sz="2400" dirty="0">
                <a:solidFill>
                  <a:schemeClr val="bg1">
                    <a:lumMod val="50000"/>
                  </a:schemeClr>
                </a:solidFill>
                <a:latin typeface="Lato Light" panose="020F0302020204030203" pitchFamily="34" charset="0"/>
              </a:rPr>
              <a:t>参数分别为：</a:t>
            </a:r>
            <a:r>
              <a:rPr lang="en-US" altLang="zh-CN" sz="2400" dirty="0">
                <a:solidFill>
                  <a:schemeClr val="bg1">
                    <a:lumMod val="50000"/>
                  </a:schemeClr>
                </a:solidFill>
                <a:latin typeface="Lato Light" panose="020F0302020204030203" pitchFamily="34" charset="0"/>
              </a:rPr>
              <a:t>x</a:t>
            </a:r>
            <a:r>
              <a:rPr lang="zh-CN" altLang="en-US" sz="2400" dirty="0">
                <a:solidFill>
                  <a:schemeClr val="bg1">
                    <a:lumMod val="50000"/>
                  </a:schemeClr>
                </a:solidFill>
                <a:latin typeface="Lato Light" panose="020F0302020204030203" pitchFamily="34" charset="0"/>
              </a:rPr>
              <a:t>和</a:t>
            </a:r>
            <a:r>
              <a:rPr lang="en-US" altLang="zh-CN" sz="2400" dirty="0">
                <a:solidFill>
                  <a:schemeClr val="bg1">
                    <a:lumMod val="50000"/>
                  </a:schemeClr>
                </a:solidFill>
                <a:latin typeface="Lato Light" panose="020F0302020204030203" pitchFamily="34" charset="0"/>
              </a:rPr>
              <a:t>y</a:t>
            </a:r>
            <a:r>
              <a:rPr lang="zh-CN" altLang="en-US" sz="2400" dirty="0">
                <a:solidFill>
                  <a:schemeClr val="bg1">
                    <a:lumMod val="50000"/>
                  </a:schemeClr>
                </a:solidFill>
                <a:latin typeface="Lato Light" panose="020F0302020204030203" pitchFamily="34" charset="0"/>
              </a:rPr>
              <a:t>：玩家下子的横纵坐标 </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zh-CN" altLang="en-US" sz="2400" dirty="0">
                <a:solidFill>
                  <a:schemeClr val="bg1">
                    <a:lumMod val="50000"/>
                  </a:schemeClr>
                </a:solidFill>
                <a:latin typeface="Lato Light" panose="020F0302020204030203" pitchFamily="34" charset="0"/>
              </a:rPr>
              <a:t> </a:t>
            </a:r>
            <a:r>
              <a:rPr lang="en-US" altLang="zh-CN" sz="2400" dirty="0">
                <a:solidFill>
                  <a:schemeClr val="bg1">
                    <a:lumMod val="50000"/>
                  </a:schemeClr>
                </a:solidFill>
                <a:latin typeface="Lato Light" panose="020F0302020204030203" pitchFamily="34" charset="0"/>
              </a:rPr>
              <a:t> Color  </a:t>
            </a:r>
            <a:r>
              <a:rPr lang="zh-CN" altLang="en-US" sz="2400" dirty="0">
                <a:solidFill>
                  <a:schemeClr val="bg1">
                    <a:lumMod val="50000"/>
                  </a:schemeClr>
                </a:solidFill>
                <a:latin typeface="Lato Light" panose="020F0302020204030203" pitchFamily="34" charset="0"/>
              </a:rPr>
              <a:t>玩家落子颜色：黑</a:t>
            </a:r>
            <a:r>
              <a:rPr lang="en-US" altLang="zh-CN" sz="2400" dirty="0">
                <a:solidFill>
                  <a:schemeClr val="bg1">
                    <a:lumMod val="50000"/>
                  </a:schemeClr>
                </a:solidFill>
                <a:latin typeface="Lato Light" panose="020F0302020204030203" pitchFamily="34" charset="0"/>
              </a:rPr>
              <a:t>1 </a:t>
            </a:r>
            <a:r>
              <a:rPr lang="zh-CN" altLang="en-US" sz="2400" dirty="0">
                <a:solidFill>
                  <a:schemeClr val="bg1">
                    <a:lumMod val="50000"/>
                  </a:schemeClr>
                </a:solidFill>
                <a:latin typeface="Lato Light" panose="020F0302020204030203" pitchFamily="34" charset="0"/>
              </a:rPr>
              <a:t>白</a:t>
            </a:r>
            <a:r>
              <a:rPr lang="en-US" altLang="zh-CN" sz="2400" dirty="0">
                <a:solidFill>
                  <a:schemeClr val="bg1">
                    <a:lumMod val="50000"/>
                  </a:schemeClr>
                </a:solidFill>
                <a:latin typeface="Lato Light" panose="020F0302020204030203" pitchFamily="34" charset="0"/>
              </a:rPr>
              <a:t>2</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2</a:t>
            </a:r>
            <a:r>
              <a:rPr lang="zh-CN" altLang="en-US" sz="2400" dirty="0">
                <a:solidFill>
                  <a:schemeClr val="bg1">
                    <a:lumMod val="50000"/>
                  </a:schemeClr>
                </a:solidFill>
                <a:latin typeface="Lato Light" panose="020F0302020204030203" pitchFamily="34" charset="0"/>
              </a:rPr>
              <a:t>、</a:t>
            </a:r>
            <a:r>
              <a:rPr lang="en-US" altLang="zh-CN" sz="2400" dirty="0" err="1">
                <a:solidFill>
                  <a:schemeClr val="bg1">
                    <a:lumMod val="50000"/>
                  </a:schemeClr>
                </a:solidFill>
                <a:latin typeface="Lato Light" panose="020F0302020204030203" pitchFamily="34" charset="0"/>
              </a:rPr>
              <a:t>panduanshifouyijingxiaguo</a:t>
            </a:r>
            <a:r>
              <a:rPr lang="en-US" altLang="zh-CN" sz="2400" dirty="0">
                <a:solidFill>
                  <a:schemeClr val="bg1">
                    <a:lumMod val="50000"/>
                  </a:schemeClr>
                </a:solidFill>
                <a:latin typeface="Lato Light" panose="020F0302020204030203" pitchFamily="34" charset="0"/>
              </a:rPr>
              <a:t>(</a:t>
            </a:r>
            <a:r>
              <a:rPr lang="en-US" altLang="zh-CN" sz="2400" dirty="0" err="1">
                <a:solidFill>
                  <a:schemeClr val="bg1">
                    <a:lumMod val="50000"/>
                  </a:schemeClr>
                </a:solidFill>
                <a:latin typeface="Lato Light" panose="020F0302020204030203" pitchFamily="34" charset="0"/>
              </a:rPr>
              <a:t>ArrayList</a:t>
            </a:r>
            <a:r>
              <a:rPr lang="en-US" altLang="zh-CN" sz="2400" dirty="0">
                <a:solidFill>
                  <a:schemeClr val="bg1">
                    <a:lumMod val="50000"/>
                  </a:schemeClr>
                </a:solidFill>
                <a:latin typeface="Lato Light" panose="020F0302020204030203" pitchFamily="34" charset="0"/>
              </a:rPr>
              <a:t>&lt;int[]&gt; </a:t>
            </a:r>
            <a:r>
              <a:rPr lang="en-US" altLang="zh-CN" sz="2400" dirty="0" err="1">
                <a:solidFill>
                  <a:schemeClr val="bg1">
                    <a:lumMod val="50000"/>
                  </a:schemeClr>
                </a:solidFill>
                <a:latin typeface="Lato Light" panose="020F0302020204030203" pitchFamily="34" charset="0"/>
              </a:rPr>
              <a:t>templist</a:t>
            </a:r>
            <a:r>
              <a:rPr lang="en-US" altLang="zh-CN" sz="2400" dirty="0">
                <a:solidFill>
                  <a:schemeClr val="bg1">
                    <a:lumMod val="50000"/>
                  </a:schemeClr>
                </a:solidFill>
                <a:latin typeface="Lato Light" panose="020F0302020204030203" pitchFamily="34" charset="0"/>
              </a:rPr>
              <a:t>) </a:t>
            </a:r>
            <a:r>
              <a:rPr lang="zh-CN" altLang="en-US" sz="2400" dirty="0">
                <a:solidFill>
                  <a:schemeClr val="bg1">
                    <a:lumMod val="50000"/>
                  </a:schemeClr>
                </a:solidFill>
                <a:latin typeface="Lato Light" panose="020F0302020204030203" pitchFamily="34" charset="0"/>
              </a:rPr>
              <a:t>判断函数</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zh-CN" altLang="en-US" sz="2400" dirty="0">
                <a:solidFill>
                  <a:schemeClr val="bg1">
                    <a:lumMod val="50000"/>
                  </a:schemeClr>
                </a:solidFill>
                <a:latin typeface="Lato Light" panose="020F0302020204030203" pitchFamily="34" charset="0"/>
              </a:rPr>
              <a:t>参数为：</a:t>
            </a:r>
            <a:r>
              <a:rPr lang="en-US" altLang="zh-CN" sz="2400" dirty="0">
                <a:solidFill>
                  <a:schemeClr val="bg1">
                    <a:lumMod val="50000"/>
                  </a:schemeClr>
                </a:solidFill>
                <a:latin typeface="Lato Light" panose="020F0302020204030203" pitchFamily="34" charset="0"/>
              </a:rPr>
              <a:t> </a:t>
            </a:r>
            <a:r>
              <a:rPr lang="en-US" altLang="zh-CN" sz="2400" dirty="0" err="1">
                <a:solidFill>
                  <a:schemeClr val="bg1">
                    <a:lumMod val="50000"/>
                  </a:schemeClr>
                </a:solidFill>
                <a:latin typeface="Lato Light" panose="020F0302020204030203" pitchFamily="34" charset="0"/>
              </a:rPr>
              <a:t>templist</a:t>
            </a:r>
            <a:r>
              <a:rPr lang="en-US" altLang="zh-CN" sz="2400" dirty="0">
                <a:solidFill>
                  <a:schemeClr val="bg1">
                    <a:lumMod val="50000"/>
                  </a:schemeClr>
                </a:solidFill>
                <a:latin typeface="Lato Light" panose="020F0302020204030203" pitchFamily="34" charset="0"/>
              </a:rPr>
              <a:t>  </a:t>
            </a:r>
            <a:r>
              <a:rPr lang="zh-CN" altLang="en-US" sz="2400" dirty="0">
                <a:solidFill>
                  <a:schemeClr val="bg1">
                    <a:lumMod val="50000"/>
                  </a:schemeClr>
                </a:solidFill>
                <a:latin typeface="Lato Light" panose="020F0302020204030203" pitchFamily="34" charset="0"/>
              </a:rPr>
              <a:t>周围点</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 </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endParaRPr lang="zh-CN" altLang="en-US" sz="2000" dirty="0">
              <a:solidFill>
                <a:schemeClr val="bg1">
                  <a:lumMod val="50000"/>
                </a:schemeClr>
              </a:solidFill>
              <a:latin typeface="Lato Light" panose="020F0302020204030203" pitchFamily="34" charset="0"/>
            </a:endParaRPr>
          </a:p>
        </p:txBody>
      </p:sp>
      <p:sp>
        <p:nvSpPr>
          <p:cNvPr id="3" name="TextBox 132"/>
          <p:cNvSpPr txBox="1"/>
          <p:nvPr/>
        </p:nvSpPr>
        <p:spPr>
          <a:xfrm>
            <a:off x="4732655" y="330510"/>
            <a:ext cx="5249036" cy="738664"/>
          </a:xfrm>
          <a:prstGeom prst="rect">
            <a:avLst/>
          </a:prstGeom>
          <a:noFill/>
        </p:spPr>
        <p:txBody>
          <a:bodyPr wrap="square" lIns="0" tIns="0" rIns="0" bIns="0" rtlCol="0">
            <a:spAutoFit/>
          </a:bodyPr>
          <a:lstStyle/>
          <a:p>
            <a:r>
              <a:rPr lang="zh-CN" altLang="en-US" sz="4800" dirty="0">
                <a:solidFill>
                  <a:srgbClr val="9BA1AD"/>
                </a:solidFill>
                <a:latin typeface="Broadway" panose="04040905080B02020502" pitchFamily="82" charset="0"/>
                <a:cs typeface="Clear Sans" panose="020B0503030202020304" pitchFamily="34" charset="0"/>
              </a:rPr>
              <a:t>  具体实现</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13" name="Group 1"/>
          <p:cNvGrpSpPr/>
          <p:nvPr/>
        </p:nvGrpSpPr>
        <p:grpSpPr>
          <a:xfrm>
            <a:off x="357833" y="1496821"/>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869987" cy="581149"/>
              <a:chOff x="7799505" y="1198121"/>
              <a:chExt cx="2869987"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02</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286203" cy="461665"/>
              </a:xfrm>
              <a:prstGeom prst="rect">
                <a:avLst/>
              </a:prstGeom>
            </p:spPr>
            <p:txBody>
              <a:bodyPr wrap="none">
                <a:spAutoFit/>
              </a:bodyPr>
              <a:lstStyle/>
              <a:p>
                <a:r>
                  <a:rPr lang="zh-CN" altLang="en-US" sz="2400" dirty="0"/>
                  <a:t>   人机普通模式</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6" presetClass="entr" presetSubtype="21" fill="hold" nodeType="withEffect">
                                  <p:stCondLst>
                                    <p:cond delay="2000"/>
                                  </p:stCondLst>
                                  <p:childTnLst>
                                    <p:set>
                                      <p:cBhvr>
                                        <p:cTn id="21" dur="1" fill="hold">
                                          <p:stCondLst>
                                            <p:cond delay="0"/>
                                          </p:stCondLst>
                                        </p:cTn>
                                        <p:tgtEl>
                                          <p:spTgt spid="62"/>
                                        </p:tgtEl>
                                        <p:attrNameLst>
                                          <p:attrName>style.visibility</p:attrName>
                                        </p:attrNameLst>
                                      </p:cBhvr>
                                      <p:to>
                                        <p:strVal val="visible"/>
                                      </p:to>
                                    </p:set>
                                    <p:animEffect transition="in" filter="barn(inVertical)">
                                      <p:cBhvr>
                                        <p:cTn id="2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2" name="组合 61"/>
          <p:cNvGrpSpPr/>
          <p:nvPr/>
        </p:nvGrpSpPr>
        <p:grpSpPr>
          <a:xfrm>
            <a:off x="450430" y="504131"/>
            <a:ext cx="3352855" cy="581149"/>
            <a:chOff x="4662605" y="245621"/>
            <a:chExt cx="3352855" cy="581149"/>
          </a:xfrm>
        </p:grpSpPr>
        <p:grpSp>
          <p:nvGrpSpPr>
            <p:cNvPr id="63" name="组合 62"/>
            <p:cNvGrpSpPr/>
            <p:nvPr/>
          </p:nvGrpSpPr>
          <p:grpSpPr>
            <a:xfrm>
              <a:off x="4662605" y="245621"/>
              <a:ext cx="3315622" cy="581149"/>
              <a:chOff x="7799505" y="1198121"/>
              <a:chExt cx="331562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02</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731838" cy="461665"/>
              </a:xfrm>
              <a:prstGeom prst="rect">
                <a:avLst/>
              </a:prstGeom>
            </p:spPr>
            <p:txBody>
              <a:bodyPr wrap="none">
                <a:spAutoFit/>
              </a:bodyPr>
              <a:lstStyle/>
              <a:p>
                <a:r>
                  <a:rPr lang="zh-CN" altLang="en-US" sz="2400" dirty="0"/>
                  <a:t>人机简单模式代码</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 name="图片 1"/>
          <p:cNvPicPr>
            <a:picLocks noChangeAspect="1"/>
          </p:cNvPicPr>
          <p:nvPr/>
        </p:nvPicPr>
        <p:blipFill>
          <a:blip r:embed="rId1"/>
          <a:stretch>
            <a:fillRect/>
          </a:stretch>
        </p:blipFill>
        <p:spPr>
          <a:xfrm>
            <a:off x="1616097" y="1985014"/>
            <a:ext cx="9285018" cy="4209846"/>
          </a:xfrm>
          <a:prstGeom prst="rect">
            <a:avLst/>
          </a:prstGeom>
        </p:spPr>
      </p:pic>
      <p:sp>
        <p:nvSpPr>
          <p:cNvPr id="21" name="TextBox 132"/>
          <p:cNvSpPr txBox="1"/>
          <p:nvPr/>
        </p:nvSpPr>
        <p:spPr>
          <a:xfrm>
            <a:off x="4746928" y="524231"/>
            <a:ext cx="5249036" cy="738664"/>
          </a:xfrm>
          <a:prstGeom prst="rect">
            <a:avLst/>
          </a:prstGeom>
          <a:noFill/>
        </p:spPr>
        <p:txBody>
          <a:bodyPr wrap="square" lIns="0" tIns="0" rIns="0" bIns="0" rtlCol="0">
            <a:spAutoFit/>
          </a:bodyPr>
          <a:lstStyle/>
          <a:p>
            <a:r>
              <a:rPr lang="zh-CN" altLang="en-US" sz="4800" dirty="0">
                <a:solidFill>
                  <a:srgbClr val="9BA1AD"/>
                </a:solidFill>
                <a:latin typeface="Broadway" panose="04040905080B02020502" pitchFamily="82" charset="0"/>
                <a:cs typeface="Clear Sans" panose="020B0503030202020304" pitchFamily="34" charset="0"/>
              </a:rPr>
              <a:t>  部分代码</a:t>
            </a:r>
            <a:endParaRPr lang="en-GB" sz="4800" dirty="0">
              <a:solidFill>
                <a:srgbClr val="9BA1AD"/>
              </a:solidFill>
              <a:latin typeface="Broadway" panose="04040905080B02020502" pitchFamily="82" charset="0"/>
              <a:cs typeface="Clear Sans" panose="020B05030302020203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2000"/>
                                  </p:stCondLst>
                                  <p:childTnLst>
                                    <p:set>
                                      <p:cBhvr>
                                        <p:cTn id="6" dur="1" fill="hold">
                                          <p:stCondLst>
                                            <p:cond delay="0"/>
                                          </p:stCondLst>
                                        </p:cTn>
                                        <p:tgtEl>
                                          <p:spTgt spid="62"/>
                                        </p:tgtEl>
                                        <p:attrNameLst>
                                          <p:attrName>style.visibility</p:attrName>
                                        </p:attrNameLst>
                                      </p:cBhvr>
                                      <p:to>
                                        <p:strVal val="visible"/>
                                      </p:to>
                                    </p:set>
                                    <p:animEffect transition="in" filter="barn(inVertical)">
                                      <p:cBhvr>
                                        <p:cTn id="7" dur="500"/>
                                        <p:tgtEl>
                                          <p:spTgt spid="62"/>
                                        </p:tgtEl>
                                      </p:cBhvr>
                                    </p:animEffect>
                                  </p:childTnLst>
                                </p:cTn>
                              </p:par>
                            </p:childTnLst>
                          </p:cTn>
                        </p:par>
                        <p:par>
                          <p:cTn id="8" fill="hold">
                            <p:stCondLst>
                              <p:cond delay="2500"/>
                            </p:stCondLst>
                            <p:childTnLst>
                              <p:par>
                                <p:cTn id="9" presetID="47"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1000"/>
                                        <p:tgtEl>
                                          <p:spTgt spid="21"/>
                                        </p:tgtEl>
                                      </p:cBhvr>
                                    </p:animEffect>
                                    <p:anim calcmode="lin" valueType="num">
                                      <p:cBhvr>
                                        <p:cTn id="12" dur="1000" fill="hold"/>
                                        <p:tgtEl>
                                          <p:spTgt spid="21"/>
                                        </p:tgtEl>
                                        <p:attrNameLst>
                                          <p:attrName>ppt_x</p:attrName>
                                        </p:attrNameLst>
                                      </p:cBhvr>
                                      <p:tavLst>
                                        <p:tav tm="0">
                                          <p:val>
                                            <p:strVal val="#ppt_x"/>
                                          </p:val>
                                        </p:tav>
                                        <p:tav tm="100000">
                                          <p:val>
                                            <p:strVal val="#ppt_x"/>
                                          </p:val>
                                        </p:tav>
                                      </p:tavLst>
                                    </p:anim>
                                    <p:anim calcmode="lin" valueType="num">
                                      <p:cBhvr>
                                        <p:cTn id="13"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979748" y="-738323"/>
            <a:ext cx="4502332" cy="7423379"/>
          </a:xfrm>
          <a:prstGeom prst="rect">
            <a:avLst/>
          </a:prstGeom>
          <a:noFill/>
        </p:spPr>
        <p:txBody>
          <a:bodyPr wrap="square" rtlCol="0" anchor="ctr">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360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rPr>
              <a:t>3</a:t>
            </a:r>
            <a:endParaRPr kumimoji="0" lang="en-US" altLang="zh-CN" sz="360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endParaRPr>
          </a:p>
        </p:txBody>
      </p:sp>
      <p:sp>
        <p:nvSpPr>
          <p:cNvPr id="7" name="椭圆 6"/>
          <p:cNvSpPr/>
          <p:nvPr/>
        </p:nvSpPr>
        <p:spPr>
          <a:xfrm>
            <a:off x="5804263" y="1219201"/>
            <a:ext cx="4359725" cy="435972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方正兰亭细黑_GBK" panose="02000000000000000000" pitchFamily="2" charset="-122"/>
              <a:cs typeface="+mn-cs"/>
            </a:endParaRPr>
          </a:p>
        </p:txBody>
      </p:sp>
      <p:sp>
        <p:nvSpPr>
          <p:cNvPr id="9" name="文本框 8"/>
          <p:cNvSpPr txBox="1"/>
          <p:nvPr/>
        </p:nvSpPr>
        <p:spPr>
          <a:xfrm>
            <a:off x="6482080" y="2694715"/>
            <a:ext cx="3538603" cy="1191993"/>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zh-CN" altLang="en-US" sz="5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蓝牙实现</a:t>
            </a:r>
            <a:endParaRPr kumimoji="0" lang="en-US" altLang="zh-CN" sz="3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pic>
        <p:nvPicPr>
          <p:cNvPr id="2" name="图片 1"/>
          <p:cNvPicPr>
            <a:picLocks noChangeAspect="1"/>
          </p:cNvPicPr>
          <p:nvPr/>
        </p:nvPicPr>
        <p:blipFill>
          <a:blip r:embed="rId1"/>
          <a:stretch>
            <a:fillRect/>
          </a:stretch>
        </p:blipFill>
        <p:spPr>
          <a:xfrm>
            <a:off x="2768192" y="2894243"/>
            <a:ext cx="3036071" cy="99983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2000">
        <p:fade/>
      </p:transition>
    </mc:Choice>
    <mc:Fallback>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ox(out)">
                                      <p:cBhvr>
                                        <p:cTn id="7" dur="1500"/>
                                        <p:tgtEl>
                                          <p:spTgt spid="5"/>
                                        </p:tgtEl>
                                      </p:cBhvr>
                                    </p:animEffect>
                                  </p:childTnLst>
                                </p:cTn>
                              </p:par>
                              <p:par>
                                <p:cTn id="8" presetID="21" presetClass="entr" presetSubtype="1" fill="hold" grpId="0" nodeType="withEffect">
                                  <p:stCondLst>
                                    <p:cond delay="750"/>
                                  </p:stCondLst>
                                  <p:childTnLst>
                                    <p:set>
                                      <p:cBhvr>
                                        <p:cTn id="9" dur="1" fill="hold">
                                          <p:stCondLst>
                                            <p:cond delay="0"/>
                                          </p:stCondLst>
                                        </p:cTn>
                                        <p:tgtEl>
                                          <p:spTgt spid="7"/>
                                        </p:tgtEl>
                                        <p:attrNameLst>
                                          <p:attrName>style.visibility</p:attrName>
                                        </p:attrNameLst>
                                      </p:cBhvr>
                                      <p:to>
                                        <p:strVal val="visible"/>
                                      </p:to>
                                    </p:set>
                                    <p:animEffect transition="in" filter="wheel(1)">
                                      <p:cBhvr>
                                        <p:cTn id="10" dur="1500"/>
                                        <p:tgtEl>
                                          <p:spTgt spid="7"/>
                                        </p:tgtEl>
                                      </p:cBhvr>
                                    </p:animEffect>
                                  </p:childTnLst>
                                </p:cTn>
                              </p:par>
                              <p:par>
                                <p:cTn id="11" presetID="22" presetClass="entr" presetSubtype="1" fill="hold" grpId="0" nodeType="withEffect">
                                  <p:stCondLst>
                                    <p:cond delay="1250"/>
                                  </p:stCondLst>
                                  <p:childTnLst>
                                    <p:set>
                                      <p:cBhvr>
                                        <p:cTn id="12" dur="1" fill="hold">
                                          <p:stCondLst>
                                            <p:cond delay="0"/>
                                          </p:stCondLst>
                                        </p:cTn>
                                        <p:tgtEl>
                                          <p:spTgt spid="9"/>
                                        </p:tgtEl>
                                        <p:attrNameLst>
                                          <p:attrName>style.visibility</p:attrName>
                                        </p:attrNameLst>
                                      </p:cBhvr>
                                      <p:to>
                                        <p:strVal val="visible"/>
                                      </p:to>
                                    </p:set>
                                    <p:animEffect transition="in" filter="wipe(up)">
                                      <p:cBhvr>
                                        <p:cTn id="1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5"/>
          <p:cNvGrpSpPr/>
          <p:nvPr/>
        </p:nvGrpSpPr>
        <p:grpSpPr>
          <a:xfrm>
            <a:off x="0" y="5198012"/>
            <a:ext cx="12191999" cy="1775680"/>
            <a:chOff x="0" y="5729311"/>
            <a:chExt cx="12191999" cy="588962"/>
          </a:xfrm>
        </p:grpSpPr>
        <p:sp>
          <p:nvSpPr>
            <p:cNvPr id="3" name="Rectangle 29"/>
            <p:cNvSpPr>
              <a:spLocks noChangeArrowheads="1"/>
            </p:cNvSpPr>
            <p:nvPr/>
          </p:nvSpPr>
          <p:spPr bwMode="auto">
            <a:xfrm>
              <a:off x="0" y="5729311"/>
              <a:ext cx="12191999" cy="588962"/>
            </a:xfrm>
            <a:prstGeom prst="rect">
              <a:avLst/>
            </a:prstGeom>
            <a:solidFill>
              <a:srgbClr val="3F4247"/>
            </a:solidFill>
            <a:ln w="9525">
              <a:noFill/>
              <a:miter lim="800000"/>
            </a:ln>
          </p:spPr>
          <p:txBody>
            <a:bodyPr vert="horz" wrap="square" lIns="91440" tIns="45720" rIns="91440" bIns="45720" numCol="1" anchor="t" anchorCtr="0" compatLnSpc="1"/>
            <a:lstStyle/>
            <a:p>
              <a:endParaRPr lang="ar-SA"/>
            </a:p>
          </p:txBody>
        </p:sp>
        <p:sp>
          <p:nvSpPr>
            <p:cNvPr id="4" name="Rectangle 30"/>
            <p:cNvSpPr>
              <a:spLocks noChangeArrowheads="1"/>
            </p:cNvSpPr>
            <p:nvPr/>
          </p:nvSpPr>
          <p:spPr bwMode="auto">
            <a:xfrm>
              <a:off x="482601" y="5991248"/>
              <a:ext cx="457200"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5" name="Rectangle 31"/>
            <p:cNvSpPr>
              <a:spLocks noChangeArrowheads="1"/>
            </p:cNvSpPr>
            <p:nvPr/>
          </p:nvSpPr>
          <p:spPr bwMode="auto">
            <a:xfrm>
              <a:off x="1377951" y="5991248"/>
              <a:ext cx="461433"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6" name="Rectangle 32"/>
            <p:cNvSpPr>
              <a:spLocks noChangeArrowheads="1"/>
            </p:cNvSpPr>
            <p:nvPr/>
          </p:nvSpPr>
          <p:spPr bwMode="auto">
            <a:xfrm>
              <a:off x="2277534" y="5991248"/>
              <a:ext cx="457200"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7" name="Rectangle 33"/>
            <p:cNvSpPr>
              <a:spLocks noChangeArrowheads="1"/>
            </p:cNvSpPr>
            <p:nvPr/>
          </p:nvSpPr>
          <p:spPr bwMode="auto">
            <a:xfrm>
              <a:off x="3172884" y="5991248"/>
              <a:ext cx="461433"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8" name="Rectangle 34"/>
            <p:cNvSpPr>
              <a:spLocks noChangeArrowheads="1"/>
            </p:cNvSpPr>
            <p:nvPr/>
          </p:nvSpPr>
          <p:spPr bwMode="auto">
            <a:xfrm>
              <a:off x="4072468" y="5991248"/>
              <a:ext cx="457200"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9" name="Rectangle 35"/>
            <p:cNvSpPr>
              <a:spLocks noChangeArrowheads="1"/>
            </p:cNvSpPr>
            <p:nvPr/>
          </p:nvSpPr>
          <p:spPr bwMode="auto">
            <a:xfrm>
              <a:off x="4967817" y="5991248"/>
              <a:ext cx="461433"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10" name="Rectangle 36"/>
            <p:cNvSpPr>
              <a:spLocks noChangeArrowheads="1"/>
            </p:cNvSpPr>
            <p:nvPr/>
          </p:nvSpPr>
          <p:spPr bwMode="auto">
            <a:xfrm>
              <a:off x="5867401" y="5991248"/>
              <a:ext cx="457200"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11" name="Rectangle 37"/>
            <p:cNvSpPr>
              <a:spLocks noChangeArrowheads="1"/>
            </p:cNvSpPr>
            <p:nvPr/>
          </p:nvSpPr>
          <p:spPr bwMode="auto">
            <a:xfrm>
              <a:off x="6762750" y="5991248"/>
              <a:ext cx="461433"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12" name="Rectangle 38"/>
            <p:cNvSpPr>
              <a:spLocks noChangeArrowheads="1"/>
            </p:cNvSpPr>
            <p:nvPr/>
          </p:nvSpPr>
          <p:spPr bwMode="auto">
            <a:xfrm>
              <a:off x="7662334" y="5991248"/>
              <a:ext cx="457200"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13" name="Rectangle 39"/>
            <p:cNvSpPr>
              <a:spLocks noChangeArrowheads="1"/>
            </p:cNvSpPr>
            <p:nvPr/>
          </p:nvSpPr>
          <p:spPr bwMode="auto">
            <a:xfrm>
              <a:off x="8557683" y="5991248"/>
              <a:ext cx="461433"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14" name="Rectangle 40"/>
            <p:cNvSpPr>
              <a:spLocks noChangeArrowheads="1"/>
            </p:cNvSpPr>
            <p:nvPr/>
          </p:nvSpPr>
          <p:spPr bwMode="auto">
            <a:xfrm>
              <a:off x="9457267" y="5991248"/>
              <a:ext cx="457200"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15" name="Rectangle 41"/>
            <p:cNvSpPr>
              <a:spLocks noChangeArrowheads="1"/>
            </p:cNvSpPr>
            <p:nvPr/>
          </p:nvSpPr>
          <p:spPr bwMode="auto">
            <a:xfrm>
              <a:off x="10352616" y="5991248"/>
              <a:ext cx="461433"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sp>
          <p:nvSpPr>
            <p:cNvPr id="16" name="Rectangle 42"/>
            <p:cNvSpPr>
              <a:spLocks noChangeArrowheads="1"/>
            </p:cNvSpPr>
            <p:nvPr/>
          </p:nvSpPr>
          <p:spPr bwMode="auto">
            <a:xfrm>
              <a:off x="11252200" y="5991248"/>
              <a:ext cx="457200" cy="34925"/>
            </a:xfrm>
            <a:prstGeom prst="rect">
              <a:avLst/>
            </a:prstGeom>
            <a:solidFill>
              <a:schemeClr val="bg1"/>
            </a:solidFill>
            <a:ln w="9525">
              <a:noFill/>
              <a:miter lim="800000"/>
            </a:ln>
          </p:spPr>
          <p:txBody>
            <a:bodyPr vert="horz" wrap="square" lIns="91440" tIns="45720" rIns="91440" bIns="45720" numCol="1" anchor="t" anchorCtr="0" compatLnSpc="1"/>
            <a:lstStyle/>
            <a:p>
              <a:endParaRPr lang="ar-SA"/>
            </a:p>
          </p:txBody>
        </p:sp>
      </p:grpSp>
      <p:sp>
        <p:nvSpPr>
          <p:cNvPr id="18" name="TextBox 63"/>
          <p:cNvSpPr txBox="1"/>
          <p:nvPr/>
        </p:nvSpPr>
        <p:spPr>
          <a:xfrm>
            <a:off x="4693997" y="241831"/>
            <a:ext cx="5314275" cy="707886"/>
          </a:xfrm>
          <a:prstGeom prst="rect">
            <a:avLst/>
          </a:prstGeom>
          <a:noFill/>
        </p:spPr>
        <p:txBody>
          <a:bodyPr wrap="none" rtlCol="0">
            <a:spAutoFit/>
          </a:bodyPr>
          <a:lstStyle/>
          <a:p>
            <a:r>
              <a:rPr lang="zh-CN" altLang="en-US" sz="4000" b="1" dirty="0">
                <a:solidFill>
                  <a:schemeClr val="bg1">
                    <a:lumMod val="50000"/>
                  </a:schemeClr>
                </a:solidFill>
                <a:latin typeface="Clear Sans" panose="020B0503030202020304" pitchFamily="34" charset="0"/>
                <a:cs typeface="Clear Sans" panose="020B0503030202020304" pitchFamily="34" charset="0"/>
              </a:rPr>
              <a:t>蓝牙中主要用到的权限</a:t>
            </a:r>
            <a:endParaRPr lang="id-ID" sz="4000" b="1" dirty="0">
              <a:solidFill>
                <a:schemeClr val="bg1">
                  <a:lumMod val="50000"/>
                </a:schemeClr>
              </a:solidFill>
              <a:latin typeface="Clear Sans" panose="020B0503030202020304" pitchFamily="34" charset="0"/>
              <a:cs typeface="Clear Sans" panose="020B0503030202020304" pitchFamily="34" charset="0"/>
            </a:endParaRPr>
          </a:p>
        </p:txBody>
      </p:sp>
      <p:grpSp>
        <p:nvGrpSpPr>
          <p:cNvPr id="19" name="Group 4536"/>
          <p:cNvGrpSpPr/>
          <p:nvPr/>
        </p:nvGrpSpPr>
        <p:grpSpPr>
          <a:xfrm>
            <a:off x="1239413" y="1323958"/>
            <a:ext cx="849895" cy="803733"/>
            <a:chOff x="0" y="0"/>
            <a:chExt cx="624331" cy="624331"/>
          </a:xfrm>
        </p:grpSpPr>
        <p:sp>
          <p:nvSpPr>
            <p:cNvPr id="20" name="Shape 4534"/>
            <p:cNvSpPr/>
            <p:nvPr/>
          </p:nvSpPr>
          <p:spPr>
            <a:xfrm>
              <a:off x="0" y="0"/>
              <a:ext cx="624332" cy="6243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p>
          </p:txBody>
        </p:sp>
        <p:sp>
          <p:nvSpPr>
            <p:cNvPr id="21" name="Shape 4535"/>
            <p:cNvSpPr/>
            <p:nvPr/>
          </p:nvSpPr>
          <p:spPr>
            <a:xfrm>
              <a:off x="166531" y="159396"/>
              <a:ext cx="291270" cy="305540"/>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50000"/>
                <a:lumOff val="50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p>
          </p:txBody>
        </p:sp>
      </p:grpSp>
      <p:sp>
        <p:nvSpPr>
          <p:cNvPr id="22" name="TextBox 67"/>
          <p:cNvSpPr txBox="1"/>
          <p:nvPr/>
        </p:nvSpPr>
        <p:spPr>
          <a:xfrm>
            <a:off x="2234464" y="1446185"/>
            <a:ext cx="9710918" cy="738664"/>
          </a:xfrm>
          <a:prstGeom prst="rect">
            <a:avLst/>
          </a:prstGeom>
          <a:noFill/>
        </p:spPr>
        <p:txBody>
          <a:bodyPr wrap="square" lIns="0" tIns="0" rIns="0" bIns="0" rtlCol="0">
            <a:spAutoFit/>
          </a:bodyPr>
          <a:lstStyle/>
          <a:p>
            <a:pPr algn="just"/>
            <a:r>
              <a:rPr lang="en-US" altLang="zh-CN" sz="2400" dirty="0">
                <a:solidFill>
                  <a:schemeClr val="bg1">
                    <a:lumMod val="50000"/>
                  </a:schemeClr>
                </a:solidFill>
                <a:latin typeface="Lato Light" panose="020F0302020204030203" pitchFamily="34" charset="0"/>
                <a:cs typeface="Clear Sans Light" panose="020B0303030202020304" pitchFamily="34" charset="0"/>
              </a:rPr>
              <a:t>&lt;uses-permission </a:t>
            </a:r>
            <a:r>
              <a:rPr lang="en-US" altLang="zh-CN" sz="2400" dirty="0" err="1">
                <a:solidFill>
                  <a:schemeClr val="bg1">
                    <a:lumMod val="50000"/>
                  </a:schemeClr>
                </a:solidFill>
                <a:latin typeface="Lato Light" panose="020F0302020204030203" pitchFamily="34" charset="0"/>
                <a:cs typeface="Clear Sans Light" panose="020B0303030202020304" pitchFamily="34" charset="0"/>
              </a:rPr>
              <a:t>android:name</a:t>
            </a:r>
            <a:r>
              <a:rPr lang="en-US" altLang="zh-CN" sz="2400" dirty="0">
                <a:solidFill>
                  <a:schemeClr val="bg1">
                    <a:lumMod val="50000"/>
                  </a:schemeClr>
                </a:solidFill>
                <a:latin typeface="Lato Light" panose="020F0302020204030203" pitchFamily="34" charset="0"/>
                <a:cs typeface="Clear Sans Light" panose="020B0303030202020304" pitchFamily="34" charset="0"/>
              </a:rPr>
              <a:t>="</a:t>
            </a:r>
            <a:r>
              <a:rPr lang="en-US" altLang="zh-CN" sz="2400" dirty="0" err="1">
                <a:solidFill>
                  <a:schemeClr val="bg1">
                    <a:lumMod val="50000"/>
                  </a:schemeClr>
                </a:solidFill>
                <a:latin typeface="Lato Light" panose="020F0302020204030203" pitchFamily="34" charset="0"/>
                <a:cs typeface="Clear Sans Light" panose="020B0303030202020304" pitchFamily="34" charset="0"/>
              </a:rPr>
              <a:t>android.permission.BLUETOOTH_ADMIN</a:t>
            </a:r>
            <a:r>
              <a:rPr lang="en-US" altLang="zh-CN" sz="2400" dirty="0">
                <a:solidFill>
                  <a:schemeClr val="bg1">
                    <a:lumMod val="50000"/>
                  </a:schemeClr>
                </a:solidFill>
                <a:latin typeface="Lato Light" panose="020F0302020204030203" pitchFamily="34" charset="0"/>
                <a:cs typeface="Clear Sans Light" panose="020B0303030202020304" pitchFamily="34" charset="0"/>
              </a:rPr>
              <a:t>"/&gt;</a:t>
            </a:r>
            <a:endParaRPr lang="en-US" altLang="zh-CN" sz="2400" dirty="0">
              <a:solidFill>
                <a:schemeClr val="bg1">
                  <a:lumMod val="50000"/>
                </a:schemeClr>
              </a:solidFill>
              <a:latin typeface="Lato Light" panose="020F0302020204030203" pitchFamily="34" charset="0"/>
              <a:cs typeface="Clear Sans Light" panose="020B0303030202020304" pitchFamily="34" charset="0"/>
            </a:endParaRPr>
          </a:p>
        </p:txBody>
      </p:sp>
      <p:sp>
        <p:nvSpPr>
          <p:cNvPr id="26" name="TextBox 73"/>
          <p:cNvSpPr txBox="1"/>
          <p:nvPr/>
        </p:nvSpPr>
        <p:spPr>
          <a:xfrm>
            <a:off x="3491532" y="2605855"/>
            <a:ext cx="8994290" cy="738664"/>
          </a:xfrm>
          <a:prstGeom prst="rect">
            <a:avLst/>
          </a:prstGeom>
          <a:noFill/>
        </p:spPr>
        <p:txBody>
          <a:bodyPr wrap="square" lIns="0" tIns="0" rIns="0" bIns="0" rtlCol="0">
            <a:spAutoFit/>
          </a:bodyPr>
          <a:lstStyle/>
          <a:p>
            <a:pPr algn="just"/>
            <a:r>
              <a:rPr lang="en-US" altLang="zh-CN" sz="2400" dirty="0">
                <a:solidFill>
                  <a:schemeClr val="bg1">
                    <a:lumMod val="50000"/>
                  </a:schemeClr>
                </a:solidFill>
                <a:latin typeface="Lato Light" panose="020F0302020204030203" pitchFamily="34" charset="0"/>
                <a:cs typeface="Clear Sans Light" panose="020B0303030202020304" pitchFamily="34" charset="0"/>
              </a:rPr>
              <a:t>&lt;uses-permission </a:t>
            </a:r>
            <a:r>
              <a:rPr lang="en-US" altLang="zh-CN" sz="2400" dirty="0" err="1">
                <a:solidFill>
                  <a:schemeClr val="bg1">
                    <a:lumMod val="50000"/>
                  </a:schemeClr>
                </a:solidFill>
                <a:latin typeface="Lato Light" panose="020F0302020204030203" pitchFamily="34" charset="0"/>
                <a:cs typeface="Clear Sans Light" panose="020B0303030202020304" pitchFamily="34" charset="0"/>
              </a:rPr>
              <a:t>android:name</a:t>
            </a:r>
            <a:r>
              <a:rPr lang="en-US" altLang="zh-CN" sz="2400" dirty="0">
                <a:solidFill>
                  <a:schemeClr val="bg1">
                    <a:lumMod val="50000"/>
                  </a:schemeClr>
                </a:solidFill>
                <a:latin typeface="Lato Light" panose="020F0302020204030203" pitchFamily="34" charset="0"/>
                <a:cs typeface="Clear Sans Light" panose="020B0303030202020304" pitchFamily="34" charset="0"/>
              </a:rPr>
              <a:t>="</a:t>
            </a:r>
            <a:r>
              <a:rPr lang="en-US" altLang="zh-CN" sz="2400" dirty="0" err="1">
                <a:solidFill>
                  <a:schemeClr val="bg1">
                    <a:lumMod val="50000"/>
                  </a:schemeClr>
                </a:solidFill>
                <a:latin typeface="Lato Light" panose="020F0302020204030203" pitchFamily="34" charset="0"/>
                <a:cs typeface="Clear Sans Light" panose="020B0303030202020304" pitchFamily="34" charset="0"/>
              </a:rPr>
              <a:t>android.permission.BLUETOOTH</a:t>
            </a:r>
            <a:r>
              <a:rPr lang="en-US" altLang="zh-CN" sz="2400" dirty="0">
                <a:solidFill>
                  <a:schemeClr val="bg1">
                    <a:lumMod val="50000"/>
                  </a:schemeClr>
                </a:solidFill>
                <a:latin typeface="Lato Light" panose="020F0302020204030203" pitchFamily="34" charset="0"/>
                <a:cs typeface="Clear Sans Light" panose="020B0303030202020304" pitchFamily="34" charset="0"/>
              </a:rPr>
              <a:t>"/&gt;</a:t>
            </a:r>
            <a:endParaRPr lang="en-US" sz="2400" dirty="0">
              <a:solidFill>
                <a:schemeClr val="bg1">
                  <a:lumMod val="50000"/>
                </a:schemeClr>
              </a:solidFill>
              <a:latin typeface="Lato Light" panose="020F0302020204030203" pitchFamily="34" charset="0"/>
              <a:cs typeface="Clear Sans Light" panose="020B0303030202020304" pitchFamily="34" charset="0"/>
            </a:endParaRPr>
          </a:p>
        </p:txBody>
      </p:sp>
      <p:grpSp>
        <p:nvGrpSpPr>
          <p:cNvPr id="31" name="Group 1"/>
          <p:cNvGrpSpPr/>
          <p:nvPr/>
        </p:nvGrpSpPr>
        <p:grpSpPr>
          <a:xfrm>
            <a:off x="-585482" y="2913213"/>
            <a:ext cx="5327113" cy="2926136"/>
            <a:chOff x="-276263" y="1759191"/>
            <a:chExt cx="7302067" cy="4010961"/>
          </a:xfrm>
        </p:grpSpPr>
        <p:grpSp>
          <p:nvGrpSpPr>
            <p:cNvPr id="32" name="Group 20"/>
            <p:cNvGrpSpPr/>
            <p:nvPr/>
          </p:nvGrpSpPr>
          <p:grpSpPr>
            <a:xfrm>
              <a:off x="3441995" y="2139302"/>
              <a:ext cx="3273957" cy="3114562"/>
              <a:chOff x="2313813" y="2691566"/>
              <a:chExt cx="3376541" cy="3212151"/>
            </a:xfrm>
          </p:grpSpPr>
          <p:sp>
            <p:nvSpPr>
              <p:cNvPr id="92" name="Freeform 22"/>
              <p:cNvSpPr/>
              <p:nvPr/>
            </p:nvSpPr>
            <p:spPr bwMode="auto">
              <a:xfrm>
                <a:off x="4779825" y="4499990"/>
                <a:ext cx="910529" cy="569085"/>
              </a:xfrm>
              <a:custGeom>
                <a:avLst/>
                <a:gdLst>
                  <a:gd name="T0" fmla="*/ 72 w 72"/>
                  <a:gd name="T1" fmla="*/ 45 h 45"/>
                  <a:gd name="T2" fmla="*/ 0 w 72"/>
                  <a:gd name="T3" fmla="*/ 45 h 45"/>
                  <a:gd name="T4" fmla="*/ 0 w 72"/>
                  <a:gd name="T5" fmla="*/ 0 h 45"/>
                  <a:gd name="T6" fmla="*/ 48 w 72"/>
                  <a:gd name="T7" fmla="*/ 0 h 45"/>
                  <a:gd name="T8" fmla="*/ 72 w 72"/>
                  <a:gd name="T9" fmla="*/ 40 h 45"/>
                  <a:gd name="T10" fmla="*/ 72 w 72"/>
                  <a:gd name="T11" fmla="*/ 45 h 45"/>
                </a:gdLst>
                <a:ahLst/>
                <a:cxnLst>
                  <a:cxn ang="0">
                    <a:pos x="T0" y="T1"/>
                  </a:cxn>
                  <a:cxn ang="0">
                    <a:pos x="T2" y="T3"/>
                  </a:cxn>
                  <a:cxn ang="0">
                    <a:pos x="T4" y="T5"/>
                  </a:cxn>
                  <a:cxn ang="0">
                    <a:pos x="T6" y="T7"/>
                  </a:cxn>
                  <a:cxn ang="0">
                    <a:pos x="T8" y="T9"/>
                  </a:cxn>
                  <a:cxn ang="0">
                    <a:pos x="T10" y="T11"/>
                  </a:cxn>
                </a:cxnLst>
                <a:rect l="0" t="0" r="r" b="b"/>
                <a:pathLst>
                  <a:path w="72" h="45">
                    <a:moveTo>
                      <a:pt x="72" y="45"/>
                    </a:moveTo>
                    <a:lnTo>
                      <a:pt x="0" y="45"/>
                    </a:lnTo>
                    <a:lnTo>
                      <a:pt x="0" y="0"/>
                    </a:lnTo>
                    <a:lnTo>
                      <a:pt x="48" y="0"/>
                    </a:lnTo>
                    <a:lnTo>
                      <a:pt x="72" y="40"/>
                    </a:lnTo>
                    <a:lnTo>
                      <a:pt x="72" y="45"/>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3" name="Freeform 23"/>
              <p:cNvSpPr/>
              <p:nvPr/>
            </p:nvSpPr>
            <p:spPr bwMode="auto">
              <a:xfrm>
                <a:off x="4779825" y="5220821"/>
                <a:ext cx="151755" cy="63236"/>
              </a:xfrm>
              <a:custGeom>
                <a:avLst/>
                <a:gdLst>
                  <a:gd name="T0" fmla="*/ 5 w 5"/>
                  <a:gd name="T1" fmla="*/ 1 h 2"/>
                  <a:gd name="T2" fmla="*/ 4 w 5"/>
                  <a:gd name="T3" fmla="*/ 2 h 2"/>
                  <a:gd name="T4" fmla="*/ 1 w 5"/>
                  <a:gd name="T5" fmla="*/ 2 h 2"/>
                  <a:gd name="T6" fmla="*/ 0 w 5"/>
                  <a:gd name="T7" fmla="*/ 1 h 2"/>
                  <a:gd name="T8" fmla="*/ 1 w 5"/>
                  <a:gd name="T9" fmla="*/ 0 h 2"/>
                  <a:gd name="T10" fmla="*/ 4 w 5"/>
                  <a:gd name="T11" fmla="*/ 0 h 2"/>
                  <a:gd name="T12" fmla="*/ 5 w 5"/>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5" y="1"/>
                    </a:moveTo>
                    <a:cubicBezTo>
                      <a:pt x="5" y="2"/>
                      <a:pt x="5" y="2"/>
                      <a:pt x="4" y="2"/>
                    </a:cubicBezTo>
                    <a:cubicBezTo>
                      <a:pt x="1" y="2"/>
                      <a:pt x="1" y="2"/>
                      <a:pt x="1" y="2"/>
                    </a:cubicBezTo>
                    <a:cubicBezTo>
                      <a:pt x="0" y="2"/>
                      <a:pt x="0" y="2"/>
                      <a:pt x="0" y="1"/>
                    </a:cubicBezTo>
                    <a:cubicBezTo>
                      <a:pt x="0" y="0"/>
                      <a:pt x="0" y="0"/>
                      <a:pt x="1" y="0"/>
                    </a:cubicBezTo>
                    <a:cubicBezTo>
                      <a:pt x="4" y="0"/>
                      <a:pt x="4" y="0"/>
                      <a:pt x="4" y="0"/>
                    </a:cubicBezTo>
                    <a:cubicBezTo>
                      <a:pt x="5" y="0"/>
                      <a:pt x="5" y="0"/>
                      <a:pt x="5" y="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4" name="Oval 32"/>
              <p:cNvSpPr>
                <a:spLocks noChangeArrowheads="1"/>
              </p:cNvSpPr>
              <p:nvPr/>
            </p:nvSpPr>
            <p:spPr bwMode="auto">
              <a:xfrm>
                <a:off x="3097880" y="5726670"/>
                <a:ext cx="177047" cy="177047"/>
              </a:xfrm>
              <a:prstGeom prst="ellipse">
                <a:avLst/>
              </a:prstGeom>
              <a:solidFill>
                <a:srgbClr val="FFF7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5" name="Rectangle 38"/>
              <p:cNvSpPr>
                <a:spLocks noChangeArrowheads="1"/>
              </p:cNvSpPr>
              <p:nvPr/>
            </p:nvSpPr>
            <p:spPr bwMode="auto">
              <a:xfrm>
                <a:off x="2465568" y="3538876"/>
                <a:ext cx="2010756" cy="2010756"/>
              </a:xfrm>
              <a:prstGeom prst="rect">
                <a:avLst/>
              </a:prstGeom>
              <a:solidFill>
                <a:schemeClr val="bg1">
                  <a:lumMod val="75000"/>
                </a:schemeClr>
              </a:solidFill>
              <a:ln>
                <a:noFill/>
              </a:ln>
            </p:spPr>
            <p:txBody>
              <a:bodyPr vert="horz" wrap="square" lIns="91440" tIns="45720" rIns="91440" bIns="45720" numCol="1" anchor="t" anchorCtr="0" compatLnSpc="1"/>
              <a:lstStyle/>
              <a:p>
                <a:endParaRPr lang="en-US"/>
              </a:p>
            </p:txBody>
          </p:sp>
          <p:sp>
            <p:nvSpPr>
              <p:cNvPr id="96" name="Rectangle 39"/>
              <p:cNvSpPr>
                <a:spLocks noChangeArrowheads="1"/>
              </p:cNvSpPr>
              <p:nvPr/>
            </p:nvSpPr>
            <p:spPr bwMode="auto">
              <a:xfrm>
                <a:off x="2465568" y="3538876"/>
                <a:ext cx="2010756" cy="2010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97" name="Freeform 40"/>
              <p:cNvSpPr/>
              <p:nvPr/>
            </p:nvSpPr>
            <p:spPr bwMode="auto">
              <a:xfrm>
                <a:off x="3312861" y="3715924"/>
                <a:ext cx="328802" cy="1833708"/>
              </a:xfrm>
              <a:custGeom>
                <a:avLst/>
                <a:gdLst>
                  <a:gd name="T0" fmla="*/ 26 w 26"/>
                  <a:gd name="T1" fmla="*/ 0 h 145"/>
                  <a:gd name="T2" fmla="*/ 0 w 26"/>
                  <a:gd name="T3" fmla="*/ 0 h 145"/>
                  <a:gd name="T4" fmla="*/ 2 w 26"/>
                  <a:gd name="T5" fmla="*/ 145 h 145"/>
                  <a:gd name="T6" fmla="*/ 26 w 26"/>
                  <a:gd name="T7" fmla="*/ 145 h 145"/>
                  <a:gd name="T8" fmla="*/ 26 w 26"/>
                  <a:gd name="T9" fmla="*/ 0 h 145"/>
                </a:gdLst>
                <a:ahLst/>
                <a:cxnLst>
                  <a:cxn ang="0">
                    <a:pos x="T0" y="T1"/>
                  </a:cxn>
                  <a:cxn ang="0">
                    <a:pos x="T2" y="T3"/>
                  </a:cxn>
                  <a:cxn ang="0">
                    <a:pos x="T4" y="T5"/>
                  </a:cxn>
                  <a:cxn ang="0">
                    <a:pos x="T6" y="T7"/>
                  </a:cxn>
                  <a:cxn ang="0">
                    <a:pos x="T8" y="T9"/>
                  </a:cxn>
                </a:cxnLst>
                <a:rect l="0" t="0" r="r" b="b"/>
                <a:pathLst>
                  <a:path w="26" h="145">
                    <a:moveTo>
                      <a:pt x="26" y="0"/>
                    </a:moveTo>
                    <a:lnTo>
                      <a:pt x="0" y="0"/>
                    </a:lnTo>
                    <a:lnTo>
                      <a:pt x="2" y="145"/>
                    </a:lnTo>
                    <a:lnTo>
                      <a:pt x="26" y="145"/>
                    </a:lnTo>
                    <a:lnTo>
                      <a:pt x="26" y="0"/>
                    </a:lnTo>
                    <a:close/>
                  </a:path>
                </a:pathLst>
              </a:custGeom>
              <a:solidFill>
                <a:schemeClr val="accent3">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8" name="Freeform 41"/>
              <p:cNvSpPr/>
              <p:nvPr/>
            </p:nvSpPr>
            <p:spPr bwMode="auto">
              <a:xfrm>
                <a:off x="3312861" y="3715924"/>
                <a:ext cx="328802" cy="1833708"/>
              </a:xfrm>
              <a:custGeom>
                <a:avLst/>
                <a:gdLst>
                  <a:gd name="T0" fmla="*/ 26 w 26"/>
                  <a:gd name="T1" fmla="*/ 0 h 145"/>
                  <a:gd name="T2" fmla="*/ 0 w 26"/>
                  <a:gd name="T3" fmla="*/ 0 h 145"/>
                  <a:gd name="T4" fmla="*/ 2 w 26"/>
                  <a:gd name="T5" fmla="*/ 145 h 145"/>
                  <a:gd name="T6" fmla="*/ 26 w 26"/>
                  <a:gd name="T7" fmla="*/ 145 h 145"/>
                  <a:gd name="T8" fmla="*/ 26 w 26"/>
                  <a:gd name="T9" fmla="*/ 0 h 145"/>
                </a:gdLst>
                <a:ahLst/>
                <a:cxnLst>
                  <a:cxn ang="0">
                    <a:pos x="T0" y="T1"/>
                  </a:cxn>
                  <a:cxn ang="0">
                    <a:pos x="T2" y="T3"/>
                  </a:cxn>
                  <a:cxn ang="0">
                    <a:pos x="T4" y="T5"/>
                  </a:cxn>
                  <a:cxn ang="0">
                    <a:pos x="T6" y="T7"/>
                  </a:cxn>
                  <a:cxn ang="0">
                    <a:pos x="T8" y="T9"/>
                  </a:cxn>
                </a:cxnLst>
                <a:rect l="0" t="0" r="r" b="b"/>
                <a:pathLst>
                  <a:path w="26" h="145">
                    <a:moveTo>
                      <a:pt x="26" y="0"/>
                    </a:moveTo>
                    <a:lnTo>
                      <a:pt x="0" y="0"/>
                    </a:lnTo>
                    <a:lnTo>
                      <a:pt x="2" y="145"/>
                    </a:lnTo>
                    <a:lnTo>
                      <a:pt x="26" y="145"/>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99" name="Freeform 42"/>
              <p:cNvSpPr>
                <a:spLocks noEditPoints="1"/>
              </p:cNvSpPr>
              <p:nvPr/>
            </p:nvSpPr>
            <p:spPr bwMode="auto">
              <a:xfrm>
                <a:off x="2655267" y="2691566"/>
                <a:ext cx="809359" cy="607019"/>
              </a:xfrm>
              <a:custGeom>
                <a:avLst/>
                <a:gdLst>
                  <a:gd name="T0" fmla="*/ 16 w 27"/>
                  <a:gd name="T1" fmla="*/ 6 h 20"/>
                  <a:gd name="T2" fmla="*/ 1 w 27"/>
                  <a:gd name="T3" fmla="*/ 2 h 20"/>
                  <a:gd name="T4" fmla="*/ 11 w 27"/>
                  <a:gd name="T5" fmla="*/ 14 h 20"/>
                  <a:gd name="T6" fmla="*/ 26 w 27"/>
                  <a:gd name="T7" fmla="*/ 18 h 20"/>
                  <a:gd name="T8" fmla="*/ 16 w 27"/>
                  <a:gd name="T9" fmla="*/ 6 h 20"/>
                  <a:gd name="T10" fmla="*/ 25 w 27"/>
                  <a:gd name="T11" fmla="*/ 18 h 20"/>
                  <a:gd name="T12" fmla="*/ 14 w 27"/>
                  <a:gd name="T13" fmla="*/ 14 h 20"/>
                  <a:gd name="T14" fmla="*/ 6 w 27"/>
                  <a:gd name="T15" fmla="*/ 5 h 20"/>
                  <a:gd name="T16" fmla="*/ 18 w 27"/>
                  <a:gd name="T17" fmla="*/ 9 h 20"/>
                  <a:gd name="T18" fmla="*/ 25 w 27"/>
                  <a:gd name="T19" fmla="*/ 1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0">
                    <a:moveTo>
                      <a:pt x="16" y="6"/>
                    </a:moveTo>
                    <a:cubicBezTo>
                      <a:pt x="9" y="2"/>
                      <a:pt x="2" y="0"/>
                      <a:pt x="1" y="2"/>
                    </a:cubicBezTo>
                    <a:cubicBezTo>
                      <a:pt x="0" y="4"/>
                      <a:pt x="4" y="9"/>
                      <a:pt x="11" y="14"/>
                    </a:cubicBezTo>
                    <a:cubicBezTo>
                      <a:pt x="18" y="18"/>
                      <a:pt x="25" y="20"/>
                      <a:pt x="26" y="18"/>
                    </a:cubicBezTo>
                    <a:cubicBezTo>
                      <a:pt x="27" y="16"/>
                      <a:pt x="23" y="11"/>
                      <a:pt x="16" y="6"/>
                    </a:cubicBezTo>
                    <a:moveTo>
                      <a:pt x="25" y="18"/>
                    </a:moveTo>
                    <a:cubicBezTo>
                      <a:pt x="25" y="19"/>
                      <a:pt x="19" y="18"/>
                      <a:pt x="14" y="14"/>
                    </a:cubicBezTo>
                    <a:cubicBezTo>
                      <a:pt x="9" y="11"/>
                      <a:pt x="5" y="7"/>
                      <a:pt x="6" y="5"/>
                    </a:cubicBezTo>
                    <a:cubicBezTo>
                      <a:pt x="7" y="4"/>
                      <a:pt x="12" y="5"/>
                      <a:pt x="18" y="9"/>
                    </a:cubicBezTo>
                    <a:cubicBezTo>
                      <a:pt x="23" y="12"/>
                      <a:pt x="26" y="16"/>
                      <a:pt x="25" y="18"/>
                    </a:cubicBezTo>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0" name="Freeform 43"/>
              <p:cNvSpPr>
                <a:spLocks noEditPoints="1"/>
              </p:cNvSpPr>
              <p:nvPr/>
            </p:nvSpPr>
            <p:spPr bwMode="auto">
              <a:xfrm>
                <a:off x="3426682" y="2691574"/>
                <a:ext cx="847302" cy="632311"/>
              </a:xfrm>
              <a:custGeom>
                <a:avLst/>
                <a:gdLst>
                  <a:gd name="T0" fmla="*/ 2 w 28"/>
                  <a:gd name="T1" fmla="*/ 19 h 21"/>
                  <a:gd name="T2" fmla="*/ 17 w 28"/>
                  <a:gd name="T3" fmla="*/ 14 h 21"/>
                  <a:gd name="T4" fmla="*/ 27 w 28"/>
                  <a:gd name="T5" fmla="*/ 2 h 21"/>
                  <a:gd name="T6" fmla="*/ 12 w 28"/>
                  <a:gd name="T7" fmla="*/ 7 h 21"/>
                  <a:gd name="T8" fmla="*/ 2 w 28"/>
                  <a:gd name="T9" fmla="*/ 19 h 21"/>
                  <a:gd name="T10" fmla="*/ 10 w 28"/>
                  <a:gd name="T11" fmla="*/ 10 h 21"/>
                  <a:gd name="T12" fmla="*/ 21 w 28"/>
                  <a:gd name="T13" fmla="*/ 6 h 21"/>
                  <a:gd name="T14" fmla="*/ 13 w 28"/>
                  <a:gd name="T15" fmla="*/ 15 h 21"/>
                  <a:gd name="T16" fmla="*/ 2 w 28"/>
                  <a:gd name="T17" fmla="*/ 19 h 21"/>
                  <a:gd name="T18" fmla="*/ 10 w 28"/>
                  <a:gd name="T1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1">
                    <a:moveTo>
                      <a:pt x="2" y="19"/>
                    </a:moveTo>
                    <a:cubicBezTo>
                      <a:pt x="3" y="21"/>
                      <a:pt x="10" y="19"/>
                      <a:pt x="17" y="14"/>
                    </a:cubicBezTo>
                    <a:cubicBezTo>
                      <a:pt x="23" y="10"/>
                      <a:pt x="28" y="4"/>
                      <a:pt x="27" y="2"/>
                    </a:cubicBezTo>
                    <a:cubicBezTo>
                      <a:pt x="25" y="0"/>
                      <a:pt x="19" y="2"/>
                      <a:pt x="12" y="7"/>
                    </a:cubicBezTo>
                    <a:cubicBezTo>
                      <a:pt x="5" y="12"/>
                      <a:pt x="0" y="17"/>
                      <a:pt x="2" y="19"/>
                    </a:cubicBezTo>
                    <a:moveTo>
                      <a:pt x="10" y="10"/>
                    </a:moveTo>
                    <a:cubicBezTo>
                      <a:pt x="15" y="6"/>
                      <a:pt x="20" y="5"/>
                      <a:pt x="21" y="6"/>
                    </a:cubicBezTo>
                    <a:cubicBezTo>
                      <a:pt x="22" y="7"/>
                      <a:pt x="19" y="11"/>
                      <a:pt x="13" y="15"/>
                    </a:cubicBezTo>
                    <a:cubicBezTo>
                      <a:pt x="8" y="18"/>
                      <a:pt x="3" y="20"/>
                      <a:pt x="2" y="19"/>
                    </a:cubicBezTo>
                    <a:cubicBezTo>
                      <a:pt x="1" y="17"/>
                      <a:pt x="5" y="13"/>
                      <a:pt x="10" y="10"/>
                    </a:cubicBezTo>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1" name="Oval 44"/>
              <p:cNvSpPr>
                <a:spLocks noChangeArrowheads="1"/>
              </p:cNvSpPr>
              <p:nvPr/>
            </p:nvSpPr>
            <p:spPr bwMode="auto">
              <a:xfrm>
                <a:off x="3338155" y="3146839"/>
                <a:ext cx="265575" cy="265575"/>
              </a:xfrm>
              <a:prstGeom prst="ellipse">
                <a:avLst/>
              </a:pr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2" name="Freeform 45"/>
              <p:cNvSpPr/>
              <p:nvPr/>
            </p:nvSpPr>
            <p:spPr bwMode="auto">
              <a:xfrm>
                <a:off x="2313813" y="3260659"/>
                <a:ext cx="2314265" cy="455265"/>
              </a:xfrm>
              <a:custGeom>
                <a:avLst/>
                <a:gdLst>
                  <a:gd name="T0" fmla="*/ 183 w 183"/>
                  <a:gd name="T1" fmla="*/ 36 h 36"/>
                  <a:gd name="T2" fmla="*/ 0 w 183"/>
                  <a:gd name="T3" fmla="*/ 36 h 36"/>
                  <a:gd name="T4" fmla="*/ 0 w 183"/>
                  <a:gd name="T5" fmla="*/ 3 h 36"/>
                  <a:gd name="T6" fmla="*/ 183 w 183"/>
                  <a:gd name="T7" fmla="*/ 0 h 36"/>
                  <a:gd name="T8" fmla="*/ 183 w 183"/>
                  <a:gd name="T9" fmla="*/ 36 h 36"/>
                </a:gdLst>
                <a:ahLst/>
                <a:cxnLst>
                  <a:cxn ang="0">
                    <a:pos x="T0" y="T1"/>
                  </a:cxn>
                  <a:cxn ang="0">
                    <a:pos x="T2" y="T3"/>
                  </a:cxn>
                  <a:cxn ang="0">
                    <a:pos x="T4" y="T5"/>
                  </a:cxn>
                  <a:cxn ang="0">
                    <a:pos x="T6" y="T7"/>
                  </a:cxn>
                  <a:cxn ang="0">
                    <a:pos x="T8" y="T9"/>
                  </a:cxn>
                </a:cxnLst>
                <a:rect l="0" t="0" r="r" b="b"/>
                <a:pathLst>
                  <a:path w="183" h="36">
                    <a:moveTo>
                      <a:pt x="183" y="36"/>
                    </a:moveTo>
                    <a:lnTo>
                      <a:pt x="0" y="36"/>
                    </a:lnTo>
                    <a:lnTo>
                      <a:pt x="0" y="3"/>
                    </a:lnTo>
                    <a:lnTo>
                      <a:pt x="183" y="0"/>
                    </a:lnTo>
                    <a:lnTo>
                      <a:pt x="183" y="36"/>
                    </a:lnTo>
                    <a:close/>
                  </a:path>
                </a:pathLst>
              </a:cu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103" name="Freeform 46"/>
              <p:cNvSpPr/>
              <p:nvPr/>
            </p:nvSpPr>
            <p:spPr bwMode="auto">
              <a:xfrm>
                <a:off x="2313813" y="3260659"/>
                <a:ext cx="2314265" cy="455265"/>
              </a:xfrm>
              <a:custGeom>
                <a:avLst/>
                <a:gdLst>
                  <a:gd name="T0" fmla="*/ 183 w 183"/>
                  <a:gd name="T1" fmla="*/ 36 h 36"/>
                  <a:gd name="T2" fmla="*/ 0 w 183"/>
                  <a:gd name="T3" fmla="*/ 36 h 36"/>
                  <a:gd name="T4" fmla="*/ 0 w 183"/>
                  <a:gd name="T5" fmla="*/ 3 h 36"/>
                  <a:gd name="T6" fmla="*/ 183 w 183"/>
                  <a:gd name="T7" fmla="*/ 0 h 36"/>
                  <a:gd name="T8" fmla="*/ 183 w 183"/>
                  <a:gd name="T9" fmla="*/ 36 h 36"/>
                </a:gdLst>
                <a:ahLst/>
                <a:cxnLst>
                  <a:cxn ang="0">
                    <a:pos x="T0" y="T1"/>
                  </a:cxn>
                  <a:cxn ang="0">
                    <a:pos x="T2" y="T3"/>
                  </a:cxn>
                  <a:cxn ang="0">
                    <a:pos x="T4" y="T5"/>
                  </a:cxn>
                  <a:cxn ang="0">
                    <a:pos x="T6" y="T7"/>
                  </a:cxn>
                  <a:cxn ang="0">
                    <a:pos x="T8" y="T9"/>
                  </a:cxn>
                </a:cxnLst>
                <a:rect l="0" t="0" r="r" b="b"/>
                <a:pathLst>
                  <a:path w="183" h="36">
                    <a:moveTo>
                      <a:pt x="183" y="36"/>
                    </a:moveTo>
                    <a:lnTo>
                      <a:pt x="0" y="36"/>
                    </a:lnTo>
                    <a:lnTo>
                      <a:pt x="0" y="3"/>
                    </a:lnTo>
                    <a:lnTo>
                      <a:pt x="183" y="0"/>
                    </a:lnTo>
                    <a:lnTo>
                      <a:pt x="183" y="3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4" name="Freeform 47"/>
              <p:cNvSpPr/>
              <p:nvPr/>
            </p:nvSpPr>
            <p:spPr bwMode="auto">
              <a:xfrm>
                <a:off x="3262274" y="3260659"/>
                <a:ext cx="442626" cy="455265"/>
              </a:xfrm>
              <a:custGeom>
                <a:avLst/>
                <a:gdLst>
                  <a:gd name="T0" fmla="*/ 31 w 36"/>
                  <a:gd name="T1" fmla="*/ 36 h 36"/>
                  <a:gd name="T2" fmla="*/ 5 w 36"/>
                  <a:gd name="T3" fmla="*/ 36 h 36"/>
                  <a:gd name="T4" fmla="*/ 0 w 36"/>
                  <a:gd name="T5" fmla="*/ 0 h 36"/>
                  <a:gd name="T6" fmla="*/ 36 w 36"/>
                  <a:gd name="T7" fmla="*/ 0 h 36"/>
                  <a:gd name="T8" fmla="*/ 31 w 36"/>
                  <a:gd name="T9" fmla="*/ 36 h 36"/>
                </a:gdLst>
                <a:ahLst/>
                <a:cxnLst>
                  <a:cxn ang="0">
                    <a:pos x="T0" y="T1"/>
                  </a:cxn>
                  <a:cxn ang="0">
                    <a:pos x="T2" y="T3"/>
                  </a:cxn>
                  <a:cxn ang="0">
                    <a:pos x="T4" y="T5"/>
                  </a:cxn>
                  <a:cxn ang="0">
                    <a:pos x="T6" y="T7"/>
                  </a:cxn>
                  <a:cxn ang="0">
                    <a:pos x="T8" y="T9"/>
                  </a:cxn>
                </a:cxnLst>
                <a:rect l="0" t="0" r="r" b="b"/>
                <a:pathLst>
                  <a:path w="36" h="36">
                    <a:moveTo>
                      <a:pt x="31" y="36"/>
                    </a:moveTo>
                    <a:lnTo>
                      <a:pt x="5" y="36"/>
                    </a:lnTo>
                    <a:lnTo>
                      <a:pt x="0" y="0"/>
                    </a:lnTo>
                    <a:lnTo>
                      <a:pt x="36" y="0"/>
                    </a:lnTo>
                    <a:lnTo>
                      <a:pt x="31" y="36"/>
                    </a:lnTo>
                    <a:close/>
                  </a:path>
                </a:pathLst>
              </a:custGeom>
              <a:solidFill>
                <a:schemeClr val="accent3">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5" name="Freeform 48"/>
              <p:cNvSpPr/>
              <p:nvPr/>
            </p:nvSpPr>
            <p:spPr bwMode="auto">
              <a:xfrm>
                <a:off x="3249635" y="3260659"/>
                <a:ext cx="455265" cy="455265"/>
              </a:xfrm>
              <a:custGeom>
                <a:avLst/>
                <a:gdLst>
                  <a:gd name="T0" fmla="*/ 31 w 36"/>
                  <a:gd name="T1" fmla="*/ 36 h 36"/>
                  <a:gd name="T2" fmla="*/ 5 w 36"/>
                  <a:gd name="T3" fmla="*/ 36 h 36"/>
                  <a:gd name="T4" fmla="*/ 0 w 36"/>
                  <a:gd name="T5" fmla="*/ 0 h 36"/>
                  <a:gd name="T6" fmla="*/ 36 w 36"/>
                  <a:gd name="T7" fmla="*/ 0 h 36"/>
                  <a:gd name="T8" fmla="*/ 31 w 36"/>
                  <a:gd name="T9" fmla="*/ 36 h 36"/>
                </a:gdLst>
                <a:ahLst/>
                <a:cxnLst>
                  <a:cxn ang="0">
                    <a:pos x="T0" y="T1"/>
                  </a:cxn>
                  <a:cxn ang="0">
                    <a:pos x="T2" y="T3"/>
                  </a:cxn>
                  <a:cxn ang="0">
                    <a:pos x="T4" y="T5"/>
                  </a:cxn>
                  <a:cxn ang="0">
                    <a:pos x="T6" y="T7"/>
                  </a:cxn>
                  <a:cxn ang="0">
                    <a:pos x="T8" y="T9"/>
                  </a:cxn>
                </a:cxnLst>
                <a:rect l="0" t="0" r="r" b="b"/>
                <a:pathLst>
                  <a:path w="36" h="36">
                    <a:moveTo>
                      <a:pt x="31" y="36"/>
                    </a:moveTo>
                    <a:lnTo>
                      <a:pt x="5" y="36"/>
                    </a:lnTo>
                    <a:lnTo>
                      <a:pt x="0" y="0"/>
                    </a:lnTo>
                    <a:lnTo>
                      <a:pt x="36" y="0"/>
                    </a:lnTo>
                    <a:lnTo>
                      <a:pt x="31" y="3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6" name="Freeform 49"/>
              <p:cNvSpPr>
                <a:spLocks noEditPoints="1"/>
              </p:cNvSpPr>
              <p:nvPr/>
            </p:nvSpPr>
            <p:spPr bwMode="auto">
              <a:xfrm>
                <a:off x="2313813" y="3260659"/>
                <a:ext cx="935821" cy="37942"/>
              </a:xfrm>
              <a:custGeom>
                <a:avLst/>
                <a:gdLst>
                  <a:gd name="T0" fmla="*/ 0 w 74"/>
                  <a:gd name="T1" fmla="*/ 3 h 3"/>
                  <a:gd name="T2" fmla="*/ 0 w 74"/>
                  <a:gd name="T3" fmla="*/ 3 h 3"/>
                  <a:gd name="T4" fmla="*/ 0 w 74"/>
                  <a:gd name="T5" fmla="*/ 3 h 3"/>
                  <a:gd name="T6" fmla="*/ 74 w 74"/>
                  <a:gd name="T7" fmla="*/ 0 h 3"/>
                  <a:gd name="T8" fmla="*/ 74 w 74"/>
                  <a:gd name="T9" fmla="*/ 0 h 3"/>
                  <a:gd name="T10" fmla="*/ 0 w 74"/>
                  <a:gd name="T11" fmla="*/ 3 h 3"/>
                  <a:gd name="T12" fmla="*/ 74 w 74"/>
                  <a:gd name="T13" fmla="*/ 0 h 3"/>
                  <a:gd name="T14" fmla="*/ 74 w 74"/>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3">
                    <a:moveTo>
                      <a:pt x="0" y="3"/>
                    </a:moveTo>
                    <a:lnTo>
                      <a:pt x="0" y="3"/>
                    </a:lnTo>
                    <a:lnTo>
                      <a:pt x="0" y="3"/>
                    </a:lnTo>
                    <a:close/>
                    <a:moveTo>
                      <a:pt x="74" y="0"/>
                    </a:moveTo>
                    <a:lnTo>
                      <a:pt x="74" y="0"/>
                    </a:lnTo>
                    <a:lnTo>
                      <a:pt x="0" y="3"/>
                    </a:lnTo>
                    <a:lnTo>
                      <a:pt x="74" y="0"/>
                    </a:lnTo>
                    <a:lnTo>
                      <a:pt x="74" y="0"/>
                    </a:lnTo>
                    <a:close/>
                  </a:path>
                </a:pathLst>
              </a:custGeom>
              <a:solidFill>
                <a:srgbClr val="36252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7" name="Freeform 50"/>
              <p:cNvSpPr>
                <a:spLocks noEditPoints="1"/>
              </p:cNvSpPr>
              <p:nvPr/>
            </p:nvSpPr>
            <p:spPr bwMode="auto">
              <a:xfrm>
                <a:off x="2313813" y="3260659"/>
                <a:ext cx="935821" cy="37942"/>
              </a:xfrm>
              <a:custGeom>
                <a:avLst/>
                <a:gdLst>
                  <a:gd name="T0" fmla="*/ 0 w 74"/>
                  <a:gd name="T1" fmla="*/ 3 h 3"/>
                  <a:gd name="T2" fmla="*/ 0 w 74"/>
                  <a:gd name="T3" fmla="*/ 3 h 3"/>
                  <a:gd name="T4" fmla="*/ 0 w 74"/>
                  <a:gd name="T5" fmla="*/ 3 h 3"/>
                  <a:gd name="T6" fmla="*/ 74 w 74"/>
                  <a:gd name="T7" fmla="*/ 0 h 3"/>
                  <a:gd name="T8" fmla="*/ 74 w 74"/>
                  <a:gd name="T9" fmla="*/ 0 h 3"/>
                  <a:gd name="T10" fmla="*/ 0 w 74"/>
                  <a:gd name="T11" fmla="*/ 3 h 3"/>
                  <a:gd name="T12" fmla="*/ 74 w 74"/>
                  <a:gd name="T13" fmla="*/ 0 h 3"/>
                  <a:gd name="T14" fmla="*/ 74 w 74"/>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3">
                    <a:moveTo>
                      <a:pt x="0" y="3"/>
                    </a:moveTo>
                    <a:lnTo>
                      <a:pt x="0" y="3"/>
                    </a:lnTo>
                    <a:lnTo>
                      <a:pt x="0" y="3"/>
                    </a:lnTo>
                    <a:moveTo>
                      <a:pt x="74" y="0"/>
                    </a:moveTo>
                    <a:lnTo>
                      <a:pt x="74" y="0"/>
                    </a:lnTo>
                    <a:lnTo>
                      <a:pt x="0" y="3"/>
                    </a:lnTo>
                    <a:lnTo>
                      <a:pt x="74" y="0"/>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8" name="Freeform 51"/>
              <p:cNvSpPr>
                <a:spLocks noEditPoints="1"/>
              </p:cNvSpPr>
              <p:nvPr/>
            </p:nvSpPr>
            <p:spPr bwMode="auto">
              <a:xfrm>
                <a:off x="2465568" y="5549623"/>
                <a:ext cx="1024350" cy="0"/>
              </a:xfrm>
              <a:custGeom>
                <a:avLst/>
                <a:gdLst>
                  <a:gd name="T0" fmla="*/ 0 w 81"/>
                  <a:gd name="T1" fmla="*/ 0 w 81"/>
                  <a:gd name="T2" fmla="*/ 0 w 81"/>
                  <a:gd name="T3" fmla="*/ 0 w 81"/>
                  <a:gd name="T4" fmla="*/ 81 w 81"/>
                  <a:gd name="T5" fmla="*/ 69 w 81"/>
                  <a:gd name="T6" fmla="*/ 81 w 81"/>
                  <a:gd name="T7" fmla="*/ 81 w 81"/>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81">
                    <a:moveTo>
                      <a:pt x="0" y="0"/>
                    </a:moveTo>
                    <a:lnTo>
                      <a:pt x="0" y="0"/>
                    </a:lnTo>
                    <a:lnTo>
                      <a:pt x="0" y="0"/>
                    </a:lnTo>
                    <a:lnTo>
                      <a:pt x="0" y="0"/>
                    </a:lnTo>
                    <a:close/>
                    <a:moveTo>
                      <a:pt x="81" y="0"/>
                    </a:moveTo>
                    <a:lnTo>
                      <a:pt x="69" y="0"/>
                    </a:lnTo>
                    <a:lnTo>
                      <a:pt x="81" y="0"/>
                    </a:lnTo>
                    <a:lnTo>
                      <a:pt x="81" y="0"/>
                    </a:lnTo>
                    <a:close/>
                  </a:path>
                </a:pathLst>
              </a:custGeom>
              <a:solidFill>
                <a:srgbClr val="52383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09" name="Freeform 52"/>
              <p:cNvSpPr>
                <a:spLocks noEditPoints="1"/>
              </p:cNvSpPr>
              <p:nvPr/>
            </p:nvSpPr>
            <p:spPr bwMode="auto">
              <a:xfrm>
                <a:off x="2465568" y="5549623"/>
                <a:ext cx="1024350" cy="0"/>
              </a:xfrm>
              <a:custGeom>
                <a:avLst/>
                <a:gdLst>
                  <a:gd name="T0" fmla="*/ 0 w 81"/>
                  <a:gd name="T1" fmla="*/ 0 w 81"/>
                  <a:gd name="T2" fmla="*/ 0 w 81"/>
                  <a:gd name="T3" fmla="*/ 0 w 81"/>
                  <a:gd name="T4" fmla="*/ 81 w 81"/>
                  <a:gd name="T5" fmla="*/ 69 w 81"/>
                  <a:gd name="T6" fmla="*/ 81 w 81"/>
                  <a:gd name="T7" fmla="*/ 81 w 81"/>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81">
                    <a:moveTo>
                      <a:pt x="0" y="0"/>
                    </a:moveTo>
                    <a:lnTo>
                      <a:pt x="0" y="0"/>
                    </a:lnTo>
                    <a:lnTo>
                      <a:pt x="0" y="0"/>
                    </a:lnTo>
                    <a:lnTo>
                      <a:pt x="0" y="0"/>
                    </a:lnTo>
                    <a:moveTo>
                      <a:pt x="81" y="0"/>
                    </a:moveTo>
                    <a:lnTo>
                      <a:pt x="69" y="0"/>
                    </a:lnTo>
                    <a:lnTo>
                      <a:pt x="81" y="0"/>
                    </a:lnTo>
                    <a:lnTo>
                      <a:pt x="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0" name="Freeform 53"/>
              <p:cNvSpPr>
                <a:spLocks noEditPoints="1"/>
              </p:cNvSpPr>
              <p:nvPr/>
            </p:nvSpPr>
            <p:spPr bwMode="auto">
              <a:xfrm>
                <a:off x="2465568" y="3715924"/>
                <a:ext cx="1024350" cy="1833708"/>
              </a:xfrm>
              <a:custGeom>
                <a:avLst/>
                <a:gdLst>
                  <a:gd name="T0" fmla="*/ 81 w 81"/>
                  <a:gd name="T1" fmla="*/ 145 h 145"/>
                  <a:gd name="T2" fmla="*/ 69 w 81"/>
                  <a:gd name="T3" fmla="*/ 145 h 145"/>
                  <a:gd name="T4" fmla="*/ 69 w 81"/>
                  <a:gd name="T5" fmla="*/ 145 h 145"/>
                  <a:gd name="T6" fmla="*/ 81 w 81"/>
                  <a:gd name="T7" fmla="*/ 145 h 145"/>
                  <a:gd name="T8" fmla="*/ 81 w 81"/>
                  <a:gd name="T9" fmla="*/ 145 h 145"/>
                  <a:gd name="T10" fmla="*/ 67 w 81"/>
                  <a:gd name="T11" fmla="*/ 0 h 145"/>
                  <a:gd name="T12" fmla="*/ 0 w 81"/>
                  <a:gd name="T13" fmla="*/ 0 h 145"/>
                  <a:gd name="T14" fmla="*/ 0 w 81"/>
                  <a:gd name="T15" fmla="*/ 145 h 145"/>
                  <a:gd name="T16" fmla="*/ 0 w 81"/>
                  <a:gd name="T17" fmla="*/ 145 h 145"/>
                  <a:gd name="T18" fmla="*/ 69 w 81"/>
                  <a:gd name="T19" fmla="*/ 145 h 145"/>
                  <a:gd name="T20" fmla="*/ 67 w 81"/>
                  <a:gd name="T2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45">
                    <a:moveTo>
                      <a:pt x="81" y="145"/>
                    </a:moveTo>
                    <a:lnTo>
                      <a:pt x="69" y="145"/>
                    </a:lnTo>
                    <a:lnTo>
                      <a:pt x="69" y="145"/>
                    </a:lnTo>
                    <a:lnTo>
                      <a:pt x="81" y="145"/>
                    </a:lnTo>
                    <a:lnTo>
                      <a:pt x="81" y="145"/>
                    </a:lnTo>
                    <a:close/>
                    <a:moveTo>
                      <a:pt x="67" y="0"/>
                    </a:moveTo>
                    <a:lnTo>
                      <a:pt x="0" y="0"/>
                    </a:lnTo>
                    <a:lnTo>
                      <a:pt x="0" y="145"/>
                    </a:lnTo>
                    <a:lnTo>
                      <a:pt x="0" y="145"/>
                    </a:lnTo>
                    <a:lnTo>
                      <a:pt x="69" y="145"/>
                    </a:lnTo>
                    <a:lnTo>
                      <a:pt x="67"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1" name="Freeform 54"/>
              <p:cNvSpPr>
                <a:spLocks noEditPoints="1"/>
              </p:cNvSpPr>
              <p:nvPr/>
            </p:nvSpPr>
            <p:spPr bwMode="auto">
              <a:xfrm>
                <a:off x="2465568" y="3715924"/>
                <a:ext cx="1024350" cy="1833708"/>
              </a:xfrm>
              <a:custGeom>
                <a:avLst/>
                <a:gdLst>
                  <a:gd name="T0" fmla="*/ 81 w 81"/>
                  <a:gd name="T1" fmla="*/ 145 h 145"/>
                  <a:gd name="T2" fmla="*/ 69 w 81"/>
                  <a:gd name="T3" fmla="*/ 145 h 145"/>
                  <a:gd name="T4" fmla="*/ 69 w 81"/>
                  <a:gd name="T5" fmla="*/ 145 h 145"/>
                  <a:gd name="T6" fmla="*/ 81 w 81"/>
                  <a:gd name="T7" fmla="*/ 145 h 145"/>
                  <a:gd name="T8" fmla="*/ 81 w 81"/>
                  <a:gd name="T9" fmla="*/ 145 h 145"/>
                  <a:gd name="T10" fmla="*/ 67 w 81"/>
                  <a:gd name="T11" fmla="*/ 0 h 145"/>
                  <a:gd name="T12" fmla="*/ 0 w 81"/>
                  <a:gd name="T13" fmla="*/ 0 h 145"/>
                  <a:gd name="T14" fmla="*/ 0 w 81"/>
                  <a:gd name="T15" fmla="*/ 145 h 145"/>
                  <a:gd name="T16" fmla="*/ 0 w 81"/>
                  <a:gd name="T17" fmla="*/ 145 h 145"/>
                  <a:gd name="T18" fmla="*/ 69 w 81"/>
                  <a:gd name="T19" fmla="*/ 145 h 145"/>
                  <a:gd name="T20" fmla="*/ 67 w 81"/>
                  <a:gd name="T2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45">
                    <a:moveTo>
                      <a:pt x="81" y="145"/>
                    </a:moveTo>
                    <a:lnTo>
                      <a:pt x="69" y="145"/>
                    </a:lnTo>
                    <a:lnTo>
                      <a:pt x="69" y="145"/>
                    </a:lnTo>
                    <a:lnTo>
                      <a:pt x="81" y="145"/>
                    </a:lnTo>
                    <a:lnTo>
                      <a:pt x="81" y="145"/>
                    </a:lnTo>
                    <a:moveTo>
                      <a:pt x="67" y="0"/>
                    </a:moveTo>
                    <a:lnTo>
                      <a:pt x="0" y="0"/>
                    </a:lnTo>
                    <a:lnTo>
                      <a:pt x="0" y="145"/>
                    </a:lnTo>
                    <a:lnTo>
                      <a:pt x="0" y="145"/>
                    </a:lnTo>
                    <a:lnTo>
                      <a:pt x="69" y="145"/>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2" name="Freeform 55"/>
              <p:cNvSpPr/>
              <p:nvPr/>
            </p:nvSpPr>
            <p:spPr bwMode="auto">
              <a:xfrm>
                <a:off x="3312861" y="3715924"/>
                <a:ext cx="177047" cy="1833708"/>
              </a:xfrm>
              <a:custGeom>
                <a:avLst/>
                <a:gdLst>
                  <a:gd name="T0" fmla="*/ 14 w 14"/>
                  <a:gd name="T1" fmla="*/ 0 h 145"/>
                  <a:gd name="T2" fmla="*/ 0 w 14"/>
                  <a:gd name="T3" fmla="*/ 0 h 145"/>
                  <a:gd name="T4" fmla="*/ 2 w 14"/>
                  <a:gd name="T5" fmla="*/ 145 h 145"/>
                  <a:gd name="T6" fmla="*/ 14 w 14"/>
                  <a:gd name="T7" fmla="*/ 145 h 145"/>
                  <a:gd name="T8" fmla="*/ 14 w 14"/>
                  <a:gd name="T9" fmla="*/ 0 h 145"/>
                </a:gdLst>
                <a:ahLst/>
                <a:cxnLst>
                  <a:cxn ang="0">
                    <a:pos x="T0" y="T1"/>
                  </a:cxn>
                  <a:cxn ang="0">
                    <a:pos x="T2" y="T3"/>
                  </a:cxn>
                  <a:cxn ang="0">
                    <a:pos x="T4" y="T5"/>
                  </a:cxn>
                  <a:cxn ang="0">
                    <a:pos x="T6" y="T7"/>
                  </a:cxn>
                  <a:cxn ang="0">
                    <a:pos x="T8" y="T9"/>
                  </a:cxn>
                </a:cxnLst>
                <a:rect l="0" t="0" r="r" b="b"/>
                <a:pathLst>
                  <a:path w="14" h="145">
                    <a:moveTo>
                      <a:pt x="14" y="0"/>
                    </a:moveTo>
                    <a:lnTo>
                      <a:pt x="0" y="0"/>
                    </a:lnTo>
                    <a:lnTo>
                      <a:pt x="2" y="145"/>
                    </a:lnTo>
                    <a:lnTo>
                      <a:pt x="14" y="145"/>
                    </a:lnTo>
                    <a:lnTo>
                      <a:pt x="14" y="0"/>
                    </a:lnTo>
                    <a:close/>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3" name="Freeform 56"/>
              <p:cNvSpPr/>
              <p:nvPr/>
            </p:nvSpPr>
            <p:spPr bwMode="auto">
              <a:xfrm>
                <a:off x="3312861" y="3715924"/>
                <a:ext cx="177047" cy="1833708"/>
              </a:xfrm>
              <a:custGeom>
                <a:avLst/>
                <a:gdLst>
                  <a:gd name="T0" fmla="*/ 14 w 14"/>
                  <a:gd name="T1" fmla="*/ 0 h 145"/>
                  <a:gd name="T2" fmla="*/ 0 w 14"/>
                  <a:gd name="T3" fmla="*/ 0 h 145"/>
                  <a:gd name="T4" fmla="*/ 2 w 14"/>
                  <a:gd name="T5" fmla="*/ 145 h 145"/>
                  <a:gd name="T6" fmla="*/ 14 w 14"/>
                  <a:gd name="T7" fmla="*/ 145 h 145"/>
                  <a:gd name="T8" fmla="*/ 14 w 14"/>
                  <a:gd name="T9" fmla="*/ 0 h 145"/>
                </a:gdLst>
                <a:ahLst/>
                <a:cxnLst>
                  <a:cxn ang="0">
                    <a:pos x="T0" y="T1"/>
                  </a:cxn>
                  <a:cxn ang="0">
                    <a:pos x="T2" y="T3"/>
                  </a:cxn>
                  <a:cxn ang="0">
                    <a:pos x="T4" y="T5"/>
                  </a:cxn>
                  <a:cxn ang="0">
                    <a:pos x="T6" y="T7"/>
                  </a:cxn>
                  <a:cxn ang="0">
                    <a:pos x="T8" y="T9"/>
                  </a:cxn>
                </a:cxnLst>
                <a:rect l="0" t="0" r="r" b="b"/>
                <a:pathLst>
                  <a:path w="14" h="145">
                    <a:moveTo>
                      <a:pt x="14" y="0"/>
                    </a:moveTo>
                    <a:lnTo>
                      <a:pt x="0" y="0"/>
                    </a:lnTo>
                    <a:lnTo>
                      <a:pt x="2" y="145"/>
                    </a:lnTo>
                    <a:lnTo>
                      <a:pt x="14" y="145"/>
                    </a:lnTo>
                    <a:lnTo>
                      <a:pt x="1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4" name="Freeform 57"/>
              <p:cNvSpPr/>
              <p:nvPr/>
            </p:nvSpPr>
            <p:spPr bwMode="auto">
              <a:xfrm>
                <a:off x="2465568" y="3715924"/>
                <a:ext cx="847302" cy="0"/>
              </a:xfrm>
              <a:custGeom>
                <a:avLst/>
                <a:gdLst>
                  <a:gd name="T0" fmla="*/ 67 w 67"/>
                  <a:gd name="T1" fmla="*/ 0 w 67"/>
                  <a:gd name="T2" fmla="*/ 0 w 67"/>
                  <a:gd name="T3" fmla="*/ 67 w 67"/>
                  <a:gd name="T4" fmla="*/ 67 w 67"/>
                  <a:gd name="T5" fmla="*/ 67 w 67"/>
                  <a:gd name="T6" fmla="*/ 67 w 67"/>
                </a:gdLst>
                <a:ahLst/>
                <a:cxnLst>
                  <a:cxn ang="0">
                    <a:pos x="T0" y="0"/>
                  </a:cxn>
                  <a:cxn ang="0">
                    <a:pos x="T1" y="0"/>
                  </a:cxn>
                  <a:cxn ang="0">
                    <a:pos x="T2" y="0"/>
                  </a:cxn>
                  <a:cxn ang="0">
                    <a:pos x="T3" y="0"/>
                  </a:cxn>
                  <a:cxn ang="0">
                    <a:pos x="T4" y="0"/>
                  </a:cxn>
                  <a:cxn ang="0">
                    <a:pos x="T5" y="0"/>
                  </a:cxn>
                  <a:cxn ang="0">
                    <a:pos x="T6" y="0"/>
                  </a:cxn>
                </a:cxnLst>
                <a:rect l="0" t="0" r="r" b="b"/>
                <a:pathLst>
                  <a:path w="67">
                    <a:moveTo>
                      <a:pt x="67" y="0"/>
                    </a:moveTo>
                    <a:lnTo>
                      <a:pt x="0" y="0"/>
                    </a:lnTo>
                    <a:lnTo>
                      <a:pt x="0" y="0"/>
                    </a:lnTo>
                    <a:lnTo>
                      <a:pt x="67" y="0"/>
                    </a:lnTo>
                    <a:lnTo>
                      <a:pt x="67" y="0"/>
                    </a:lnTo>
                    <a:lnTo>
                      <a:pt x="67" y="0"/>
                    </a:lnTo>
                    <a:lnTo>
                      <a:pt x="67" y="0"/>
                    </a:lnTo>
                    <a:close/>
                  </a:path>
                </a:pathLst>
              </a:custGeom>
              <a:solidFill>
                <a:srgbClr val="5E60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5" name="Freeform 58"/>
              <p:cNvSpPr/>
              <p:nvPr/>
            </p:nvSpPr>
            <p:spPr bwMode="auto">
              <a:xfrm>
                <a:off x="2465568" y="3715924"/>
                <a:ext cx="847302" cy="0"/>
              </a:xfrm>
              <a:custGeom>
                <a:avLst/>
                <a:gdLst>
                  <a:gd name="T0" fmla="*/ 67 w 67"/>
                  <a:gd name="T1" fmla="*/ 0 w 67"/>
                  <a:gd name="T2" fmla="*/ 0 w 67"/>
                  <a:gd name="T3" fmla="*/ 67 w 67"/>
                  <a:gd name="T4" fmla="*/ 67 w 67"/>
                  <a:gd name="T5" fmla="*/ 67 w 67"/>
                  <a:gd name="T6" fmla="*/ 67 w 67"/>
                </a:gdLst>
                <a:ahLst/>
                <a:cxnLst>
                  <a:cxn ang="0">
                    <a:pos x="T0" y="0"/>
                  </a:cxn>
                  <a:cxn ang="0">
                    <a:pos x="T1" y="0"/>
                  </a:cxn>
                  <a:cxn ang="0">
                    <a:pos x="T2" y="0"/>
                  </a:cxn>
                  <a:cxn ang="0">
                    <a:pos x="T3" y="0"/>
                  </a:cxn>
                  <a:cxn ang="0">
                    <a:pos x="T4" y="0"/>
                  </a:cxn>
                  <a:cxn ang="0">
                    <a:pos x="T5" y="0"/>
                  </a:cxn>
                  <a:cxn ang="0">
                    <a:pos x="T6" y="0"/>
                  </a:cxn>
                </a:cxnLst>
                <a:rect l="0" t="0" r="r" b="b"/>
                <a:pathLst>
                  <a:path w="67">
                    <a:moveTo>
                      <a:pt x="67" y="0"/>
                    </a:moveTo>
                    <a:lnTo>
                      <a:pt x="0" y="0"/>
                    </a:lnTo>
                    <a:lnTo>
                      <a:pt x="0" y="0"/>
                    </a:lnTo>
                    <a:lnTo>
                      <a:pt x="67" y="0"/>
                    </a:lnTo>
                    <a:lnTo>
                      <a:pt x="67" y="0"/>
                    </a:lnTo>
                    <a:lnTo>
                      <a:pt x="67" y="0"/>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6" name="Freeform 59"/>
              <p:cNvSpPr/>
              <p:nvPr/>
            </p:nvSpPr>
            <p:spPr bwMode="auto">
              <a:xfrm>
                <a:off x="2313813" y="3260659"/>
                <a:ext cx="999057" cy="455265"/>
              </a:xfrm>
              <a:custGeom>
                <a:avLst/>
                <a:gdLst>
                  <a:gd name="T0" fmla="*/ 74 w 79"/>
                  <a:gd name="T1" fmla="*/ 0 h 36"/>
                  <a:gd name="T2" fmla="*/ 0 w 79"/>
                  <a:gd name="T3" fmla="*/ 3 h 36"/>
                  <a:gd name="T4" fmla="*/ 0 w 79"/>
                  <a:gd name="T5" fmla="*/ 3 h 36"/>
                  <a:gd name="T6" fmla="*/ 0 w 79"/>
                  <a:gd name="T7" fmla="*/ 36 h 36"/>
                  <a:gd name="T8" fmla="*/ 12 w 79"/>
                  <a:gd name="T9" fmla="*/ 36 h 36"/>
                  <a:gd name="T10" fmla="*/ 79 w 79"/>
                  <a:gd name="T11" fmla="*/ 36 h 36"/>
                  <a:gd name="T12" fmla="*/ 74 w 79"/>
                  <a:gd name="T13" fmla="*/ 0 h 36"/>
                </a:gdLst>
                <a:ahLst/>
                <a:cxnLst>
                  <a:cxn ang="0">
                    <a:pos x="T0" y="T1"/>
                  </a:cxn>
                  <a:cxn ang="0">
                    <a:pos x="T2" y="T3"/>
                  </a:cxn>
                  <a:cxn ang="0">
                    <a:pos x="T4" y="T5"/>
                  </a:cxn>
                  <a:cxn ang="0">
                    <a:pos x="T6" y="T7"/>
                  </a:cxn>
                  <a:cxn ang="0">
                    <a:pos x="T8" y="T9"/>
                  </a:cxn>
                  <a:cxn ang="0">
                    <a:pos x="T10" y="T11"/>
                  </a:cxn>
                  <a:cxn ang="0">
                    <a:pos x="T12" y="T13"/>
                  </a:cxn>
                </a:cxnLst>
                <a:rect l="0" t="0" r="r" b="b"/>
                <a:pathLst>
                  <a:path w="79" h="36">
                    <a:moveTo>
                      <a:pt x="74" y="0"/>
                    </a:moveTo>
                    <a:lnTo>
                      <a:pt x="0" y="3"/>
                    </a:lnTo>
                    <a:lnTo>
                      <a:pt x="0" y="3"/>
                    </a:lnTo>
                    <a:lnTo>
                      <a:pt x="0" y="36"/>
                    </a:lnTo>
                    <a:lnTo>
                      <a:pt x="12" y="36"/>
                    </a:lnTo>
                    <a:lnTo>
                      <a:pt x="79" y="36"/>
                    </a:lnTo>
                    <a:lnTo>
                      <a:pt x="74" y="0"/>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7" name="Freeform 60"/>
              <p:cNvSpPr/>
              <p:nvPr/>
            </p:nvSpPr>
            <p:spPr bwMode="auto">
              <a:xfrm>
                <a:off x="2313813" y="3260659"/>
                <a:ext cx="999057" cy="455265"/>
              </a:xfrm>
              <a:custGeom>
                <a:avLst/>
                <a:gdLst>
                  <a:gd name="T0" fmla="*/ 74 w 79"/>
                  <a:gd name="T1" fmla="*/ 0 h 36"/>
                  <a:gd name="T2" fmla="*/ 0 w 79"/>
                  <a:gd name="T3" fmla="*/ 3 h 36"/>
                  <a:gd name="T4" fmla="*/ 0 w 79"/>
                  <a:gd name="T5" fmla="*/ 3 h 36"/>
                  <a:gd name="T6" fmla="*/ 0 w 79"/>
                  <a:gd name="T7" fmla="*/ 36 h 36"/>
                  <a:gd name="T8" fmla="*/ 12 w 79"/>
                  <a:gd name="T9" fmla="*/ 36 h 36"/>
                  <a:gd name="T10" fmla="*/ 79 w 79"/>
                  <a:gd name="T11" fmla="*/ 36 h 36"/>
                  <a:gd name="T12" fmla="*/ 74 w 79"/>
                  <a:gd name="T13" fmla="*/ 0 h 36"/>
                </a:gdLst>
                <a:ahLst/>
                <a:cxnLst>
                  <a:cxn ang="0">
                    <a:pos x="T0" y="T1"/>
                  </a:cxn>
                  <a:cxn ang="0">
                    <a:pos x="T2" y="T3"/>
                  </a:cxn>
                  <a:cxn ang="0">
                    <a:pos x="T4" y="T5"/>
                  </a:cxn>
                  <a:cxn ang="0">
                    <a:pos x="T6" y="T7"/>
                  </a:cxn>
                  <a:cxn ang="0">
                    <a:pos x="T8" y="T9"/>
                  </a:cxn>
                  <a:cxn ang="0">
                    <a:pos x="T10" y="T11"/>
                  </a:cxn>
                  <a:cxn ang="0">
                    <a:pos x="T12" y="T13"/>
                  </a:cxn>
                </a:cxnLst>
                <a:rect l="0" t="0" r="r" b="b"/>
                <a:pathLst>
                  <a:path w="79" h="36">
                    <a:moveTo>
                      <a:pt x="74" y="0"/>
                    </a:moveTo>
                    <a:lnTo>
                      <a:pt x="0" y="3"/>
                    </a:lnTo>
                    <a:lnTo>
                      <a:pt x="0" y="3"/>
                    </a:lnTo>
                    <a:lnTo>
                      <a:pt x="0" y="36"/>
                    </a:lnTo>
                    <a:lnTo>
                      <a:pt x="12" y="36"/>
                    </a:lnTo>
                    <a:lnTo>
                      <a:pt x="79" y="36"/>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18" name="Freeform 61"/>
              <p:cNvSpPr/>
              <p:nvPr/>
            </p:nvSpPr>
            <p:spPr bwMode="auto">
              <a:xfrm>
                <a:off x="3249624" y="3260659"/>
                <a:ext cx="240293" cy="455265"/>
              </a:xfrm>
              <a:custGeom>
                <a:avLst/>
                <a:gdLst>
                  <a:gd name="T0" fmla="*/ 8 w 8"/>
                  <a:gd name="T1" fmla="*/ 0 h 15"/>
                  <a:gd name="T2" fmla="*/ 3 w 8"/>
                  <a:gd name="T3" fmla="*/ 0 h 15"/>
                  <a:gd name="T4" fmla="*/ 3 w 8"/>
                  <a:gd name="T5" fmla="*/ 0 h 15"/>
                  <a:gd name="T6" fmla="*/ 0 w 8"/>
                  <a:gd name="T7" fmla="*/ 0 h 15"/>
                  <a:gd name="T8" fmla="*/ 0 w 8"/>
                  <a:gd name="T9" fmla="*/ 0 h 15"/>
                  <a:gd name="T10" fmla="*/ 2 w 8"/>
                  <a:gd name="T11" fmla="*/ 15 h 15"/>
                  <a:gd name="T12" fmla="*/ 2 w 8"/>
                  <a:gd name="T13" fmla="*/ 15 h 15"/>
                  <a:gd name="T14" fmla="*/ 2 w 8"/>
                  <a:gd name="T15" fmla="*/ 15 h 15"/>
                  <a:gd name="T16" fmla="*/ 8 w 8"/>
                  <a:gd name="T17" fmla="*/ 15 h 15"/>
                  <a:gd name="T18" fmla="*/ 8 w 8"/>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5">
                    <a:moveTo>
                      <a:pt x="8" y="0"/>
                    </a:moveTo>
                    <a:cubicBezTo>
                      <a:pt x="3" y="0"/>
                      <a:pt x="3" y="0"/>
                      <a:pt x="3" y="0"/>
                    </a:cubicBezTo>
                    <a:cubicBezTo>
                      <a:pt x="3" y="0"/>
                      <a:pt x="3" y="0"/>
                      <a:pt x="3" y="0"/>
                    </a:cubicBezTo>
                    <a:cubicBezTo>
                      <a:pt x="0" y="0"/>
                      <a:pt x="0" y="0"/>
                      <a:pt x="0" y="0"/>
                    </a:cubicBezTo>
                    <a:cubicBezTo>
                      <a:pt x="0" y="0"/>
                      <a:pt x="0" y="0"/>
                      <a:pt x="0" y="0"/>
                    </a:cubicBezTo>
                    <a:cubicBezTo>
                      <a:pt x="2" y="15"/>
                      <a:pt x="2" y="15"/>
                      <a:pt x="2" y="15"/>
                    </a:cubicBezTo>
                    <a:cubicBezTo>
                      <a:pt x="2" y="15"/>
                      <a:pt x="2" y="15"/>
                      <a:pt x="2" y="15"/>
                    </a:cubicBezTo>
                    <a:cubicBezTo>
                      <a:pt x="2" y="15"/>
                      <a:pt x="2" y="15"/>
                      <a:pt x="2" y="15"/>
                    </a:cubicBezTo>
                    <a:cubicBezTo>
                      <a:pt x="8" y="15"/>
                      <a:pt x="8" y="15"/>
                      <a:pt x="8" y="15"/>
                    </a:cubicBezTo>
                    <a:cubicBezTo>
                      <a:pt x="8" y="0"/>
                      <a:pt x="8" y="0"/>
                      <a:pt x="8" y="0"/>
                    </a:cubicBezTo>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33" name="Group 78"/>
            <p:cNvGrpSpPr/>
            <p:nvPr/>
          </p:nvGrpSpPr>
          <p:grpSpPr>
            <a:xfrm flipH="1">
              <a:off x="953510" y="4136750"/>
              <a:ext cx="6072294" cy="1633402"/>
              <a:chOff x="4191000" y="2657475"/>
              <a:chExt cx="2952751" cy="858837"/>
            </a:xfrm>
          </p:grpSpPr>
          <p:sp>
            <p:nvSpPr>
              <p:cNvPr id="63" name="Rectangle 5"/>
              <p:cNvSpPr>
                <a:spLocks noChangeArrowheads="1"/>
              </p:cNvSpPr>
              <p:nvPr/>
            </p:nvSpPr>
            <p:spPr bwMode="auto">
              <a:xfrm>
                <a:off x="6005513" y="3159125"/>
                <a:ext cx="1138238" cy="207962"/>
              </a:xfrm>
              <a:prstGeom prst="rect">
                <a:avLst/>
              </a:prstGeom>
              <a:solidFill>
                <a:srgbClr val="9BA1AD"/>
              </a:solidFill>
              <a:ln>
                <a:noFill/>
              </a:ln>
            </p:spPr>
            <p:txBody>
              <a:bodyPr vert="horz" wrap="square" lIns="121920" tIns="60960" rIns="121920" bIns="60960" numCol="1" anchor="t" anchorCtr="0" compatLnSpc="1"/>
              <a:lstStyle/>
              <a:p>
                <a:endParaRPr lang="en-US" sz="2400"/>
              </a:p>
            </p:txBody>
          </p:sp>
          <p:sp>
            <p:nvSpPr>
              <p:cNvPr id="64" name="Freeform 6"/>
              <p:cNvSpPr/>
              <p:nvPr/>
            </p:nvSpPr>
            <p:spPr bwMode="auto">
              <a:xfrm>
                <a:off x="4191000" y="2657475"/>
                <a:ext cx="1771650" cy="709612"/>
              </a:xfrm>
              <a:custGeom>
                <a:avLst/>
                <a:gdLst>
                  <a:gd name="T0" fmla="*/ 285 w 821"/>
                  <a:gd name="T1" fmla="*/ 232 h 328"/>
                  <a:gd name="T2" fmla="*/ 285 w 821"/>
                  <a:gd name="T3" fmla="*/ 60 h 328"/>
                  <a:gd name="T4" fmla="*/ 285 w 821"/>
                  <a:gd name="T5" fmla="*/ 30 h 328"/>
                  <a:gd name="T6" fmla="*/ 285 w 821"/>
                  <a:gd name="T7" fmla="*/ 23 h 328"/>
                  <a:gd name="T8" fmla="*/ 262 w 821"/>
                  <a:gd name="T9" fmla="*/ 0 h 328"/>
                  <a:gd name="T10" fmla="*/ 261 w 821"/>
                  <a:gd name="T11" fmla="*/ 0 h 328"/>
                  <a:gd name="T12" fmla="*/ 260 w 821"/>
                  <a:gd name="T13" fmla="*/ 0 h 328"/>
                  <a:gd name="T14" fmla="*/ 260 w 821"/>
                  <a:gd name="T15" fmla="*/ 0 h 328"/>
                  <a:gd name="T16" fmla="*/ 85 w 821"/>
                  <a:gd name="T17" fmla="*/ 0 h 328"/>
                  <a:gd name="T18" fmla="*/ 40 w 821"/>
                  <a:gd name="T19" fmla="*/ 32 h 328"/>
                  <a:gd name="T20" fmla="*/ 1 w 821"/>
                  <a:gd name="T21" fmla="*/ 161 h 328"/>
                  <a:gd name="T22" fmla="*/ 1 w 821"/>
                  <a:gd name="T23" fmla="*/ 163 h 328"/>
                  <a:gd name="T24" fmla="*/ 0 w 821"/>
                  <a:gd name="T25" fmla="*/ 328 h 328"/>
                  <a:gd name="T26" fmla="*/ 104 w 821"/>
                  <a:gd name="T27" fmla="*/ 328 h 328"/>
                  <a:gd name="T28" fmla="*/ 122 w 821"/>
                  <a:gd name="T29" fmla="*/ 328 h 328"/>
                  <a:gd name="T30" fmla="*/ 821 w 821"/>
                  <a:gd name="T31" fmla="*/ 328 h 328"/>
                  <a:gd name="T32" fmla="*/ 821 w 821"/>
                  <a:gd name="T33" fmla="*/ 232 h 328"/>
                  <a:gd name="T34" fmla="*/ 285 w 821"/>
                  <a:gd name="T35" fmla="*/ 232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1" h="328">
                    <a:moveTo>
                      <a:pt x="285" y="232"/>
                    </a:moveTo>
                    <a:cubicBezTo>
                      <a:pt x="285" y="60"/>
                      <a:pt x="285" y="60"/>
                      <a:pt x="285" y="60"/>
                    </a:cubicBezTo>
                    <a:cubicBezTo>
                      <a:pt x="285" y="30"/>
                      <a:pt x="285" y="30"/>
                      <a:pt x="285" y="30"/>
                    </a:cubicBezTo>
                    <a:cubicBezTo>
                      <a:pt x="285" y="23"/>
                      <a:pt x="285" y="23"/>
                      <a:pt x="285" y="23"/>
                    </a:cubicBezTo>
                    <a:cubicBezTo>
                      <a:pt x="285" y="12"/>
                      <a:pt x="274" y="0"/>
                      <a:pt x="262" y="0"/>
                    </a:cubicBezTo>
                    <a:cubicBezTo>
                      <a:pt x="261" y="0"/>
                      <a:pt x="261" y="0"/>
                      <a:pt x="261" y="0"/>
                    </a:cubicBezTo>
                    <a:cubicBezTo>
                      <a:pt x="261" y="0"/>
                      <a:pt x="260" y="0"/>
                      <a:pt x="260" y="0"/>
                    </a:cubicBezTo>
                    <a:cubicBezTo>
                      <a:pt x="260" y="0"/>
                      <a:pt x="260" y="0"/>
                      <a:pt x="260" y="0"/>
                    </a:cubicBezTo>
                    <a:cubicBezTo>
                      <a:pt x="85" y="0"/>
                      <a:pt x="85" y="0"/>
                      <a:pt x="85" y="0"/>
                    </a:cubicBezTo>
                    <a:cubicBezTo>
                      <a:pt x="59" y="0"/>
                      <a:pt x="49" y="18"/>
                      <a:pt x="40" y="32"/>
                    </a:cubicBezTo>
                    <a:cubicBezTo>
                      <a:pt x="21" y="60"/>
                      <a:pt x="1" y="110"/>
                      <a:pt x="1" y="161"/>
                    </a:cubicBezTo>
                    <a:cubicBezTo>
                      <a:pt x="1" y="163"/>
                      <a:pt x="1" y="163"/>
                      <a:pt x="1" y="163"/>
                    </a:cubicBezTo>
                    <a:cubicBezTo>
                      <a:pt x="0" y="328"/>
                      <a:pt x="0" y="328"/>
                      <a:pt x="0" y="328"/>
                    </a:cubicBezTo>
                    <a:cubicBezTo>
                      <a:pt x="104" y="328"/>
                      <a:pt x="104" y="328"/>
                      <a:pt x="104" y="328"/>
                    </a:cubicBezTo>
                    <a:cubicBezTo>
                      <a:pt x="122" y="328"/>
                      <a:pt x="122" y="328"/>
                      <a:pt x="122" y="328"/>
                    </a:cubicBezTo>
                    <a:cubicBezTo>
                      <a:pt x="821" y="328"/>
                      <a:pt x="821" y="328"/>
                      <a:pt x="821" y="328"/>
                    </a:cubicBezTo>
                    <a:cubicBezTo>
                      <a:pt x="821" y="232"/>
                      <a:pt x="821" y="232"/>
                      <a:pt x="821" y="232"/>
                    </a:cubicBezTo>
                    <a:lnTo>
                      <a:pt x="285" y="232"/>
                    </a:lnTo>
                    <a:close/>
                  </a:path>
                </a:pathLst>
              </a:custGeom>
              <a:solidFill>
                <a:srgbClr val="9BA1AD"/>
              </a:solidFill>
              <a:ln>
                <a:noFill/>
              </a:ln>
            </p:spPr>
            <p:txBody>
              <a:bodyPr vert="horz" wrap="square" lIns="121920" tIns="60960" rIns="121920" bIns="60960" numCol="1" anchor="t" anchorCtr="0" compatLnSpc="1"/>
              <a:lstStyle/>
              <a:p>
                <a:endParaRPr lang="en-US" sz="2400"/>
              </a:p>
            </p:txBody>
          </p:sp>
          <p:sp>
            <p:nvSpPr>
              <p:cNvPr id="65" name="Freeform 7"/>
              <p:cNvSpPr/>
              <p:nvPr/>
            </p:nvSpPr>
            <p:spPr bwMode="auto">
              <a:xfrm>
                <a:off x="4229100" y="2700338"/>
                <a:ext cx="533400" cy="339725"/>
              </a:xfrm>
              <a:custGeom>
                <a:avLst/>
                <a:gdLst>
                  <a:gd name="T0" fmla="*/ 247 w 247"/>
                  <a:gd name="T1" fmla="*/ 0 h 157"/>
                  <a:gd name="T2" fmla="*/ 247 w 247"/>
                  <a:gd name="T3" fmla="*/ 100 h 157"/>
                  <a:gd name="T4" fmla="*/ 0 w 247"/>
                  <a:gd name="T5" fmla="*/ 157 h 157"/>
                  <a:gd name="T6" fmla="*/ 60 w 247"/>
                  <a:gd name="T7" fmla="*/ 0 h 157"/>
                  <a:gd name="T8" fmla="*/ 247 w 247"/>
                  <a:gd name="T9" fmla="*/ 0 h 157"/>
                </a:gdLst>
                <a:ahLst/>
                <a:cxnLst>
                  <a:cxn ang="0">
                    <a:pos x="T0" y="T1"/>
                  </a:cxn>
                  <a:cxn ang="0">
                    <a:pos x="T2" y="T3"/>
                  </a:cxn>
                  <a:cxn ang="0">
                    <a:pos x="T4" y="T5"/>
                  </a:cxn>
                  <a:cxn ang="0">
                    <a:pos x="T6" y="T7"/>
                  </a:cxn>
                  <a:cxn ang="0">
                    <a:pos x="T8" y="T9"/>
                  </a:cxn>
                </a:cxnLst>
                <a:rect l="0" t="0" r="r" b="b"/>
                <a:pathLst>
                  <a:path w="247" h="157">
                    <a:moveTo>
                      <a:pt x="247" y="0"/>
                    </a:moveTo>
                    <a:cubicBezTo>
                      <a:pt x="247" y="100"/>
                      <a:pt x="247" y="100"/>
                      <a:pt x="247" y="100"/>
                    </a:cubicBezTo>
                    <a:cubicBezTo>
                      <a:pt x="247" y="100"/>
                      <a:pt x="178" y="134"/>
                      <a:pt x="0" y="157"/>
                    </a:cubicBezTo>
                    <a:cubicBezTo>
                      <a:pt x="0" y="157"/>
                      <a:pt x="2" y="44"/>
                      <a:pt x="60" y="0"/>
                    </a:cubicBezTo>
                    <a:lnTo>
                      <a:pt x="247" y="0"/>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66" name="Oval 8"/>
              <p:cNvSpPr>
                <a:spLocks noChangeArrowheads="1"/>
              </p:cNvSpPr>
              <p:nvPr/>
            </p:nvSpPr>
            <p:spPr bwMode="auto">
              <a:xfrm>
                <a:off x="4486275" y="3222625"/>
                <a:ext cx="293688" cy="293687"/>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67" name="Oval 9"/>
              <p:cNvSpPr>
                <a:spLocks noChangeArrowheads="1"/>
              </p:cNvSpPr>
              <p:nvPr/>
            </p:nvSpPr>
            <p:spPr bwMode="auto">
              <a:xfrm>
                <a:off x="4486275" y="3222625"/>
                <a:ext cx="293688" cy="293687"/>
              </a:xfrm>
              <a:prstGeom prst="ellipse">
                <a:avLst/>
              </a:prstGeom>
              <a:noFill/>
              <a:ln w="11"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lstStyle/>
              <a:p>
                <a:endParaRPr lang="en-US" sz="2400"/>
              </a:p>
            </p:txBody>
          </p:sp>
          <p:sp>
            <p:nvSpPr>
              <p:cNvPr id="68" name="Oval 10"/>
              <p:cNvSpPr>
                <a:spLocks noChangeArrowheads="1"/>
              </p:cNvSpPr>
              <p:nvPr/>
            </p:nvSpPr>
            <p:spPr bwMode="auto">
              <a:xfrm>
                <a:off x="4538663" y="3275013"/>
                <a:ext cx="188913" cy="188912"/>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69" name="Oval 11"/>
              <p:cNvSpPr>
                <a:spLocks noChangeArrowheads="1"/>
              </p:cNvSpPr>
              <p:nvPr/>
            </p:nvSpPr>
            <p:spPr bwMode="auto">
              <a:xfrm>
                <a:off x="4605338" y="3341688"/>
                <a:ext cx="55563" cy="55562"/>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70" name="Oval 12"/>
              <p:cNvSpPr>
                <a:spLocks noChangeArrowheads="1"/>
              </p:cNvSpPr>
              <p:nvPr/>
            </p:nvSpPr>
            <p:spPr bwMode="auto">
              <a:xfrm>
                <a:off x="4605338" y="3341688"/>
                <a:ext cx="55563" cy="55562"/>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71" name="Oval 13"/>
              <p:cNvSpPr>
                <a:spLocks noChangeArrowheads="1"/>
              </p:cNvSpPr>
              <p:nvPr/>
            </p:nvSpPr>
            <p:spPr bwMode="auto">
              <a:xfrm>
                <a:off x="5583238" y="3222625"/>
                <a:ext cx="292100" cy="293687"/>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72" name="Oval 14"/>
              <p:cNvSpPr>
                <a:spLocks noChangeArrowheads="1"/>
              </p:cNvSpPr>
              <p:nvPr/>
            </p:nvSpPr>
            <p:spPr bwMode="auto">
              <a:xfrm>
                <a:off x="5583238" y="3222625"/>
                <a:ext cx="292100" cy="293687"/>
              </a:xfrm>
              <a:prstGeom prst="ellipse">
                <a:avLst/>
              </a:prstGeom>
              <a:noFill/>
              <a:ln w="11"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lstStyle/>
              <a:p>
                <a:endParaRPr lang="en-US" sz="2400"/>
              </a:p>
            </p:txBody>
          </p:sp>
          <p:sp>
            <p:nvSpPr>
              <p:cNvPr id="73" name="Oval 15"/>
              <p:cNvSpPr>
                <a:spLocks noChangeArrowheads="1"/>
              </p:cNvSpPr>
              <p:nvPr/>
            </p:nvSpPr>
            <p:spPr bwMode="auto">
              <a:xfrm>
                <a:off x="5634038" y="3275013"/>
                <a:ext cx="190500" cy="188912"/>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74" name="Oval 16"/>
              <p:cNvSpPr>
                <a:spLocks noChangeArrowheads="1"/>
              </p:cNvSpPr>
              <p:nvPr/>
            </p:nvSpPr>
            <p:spPr bwMode="auto">
              <a:xfrm>
                <a:off x="5700713" y="3341688"/>
                <a:ext cx="57150" cy="55562"/>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75" name="Oval 17"/>
              <p:cNvSpPr>
                <a:spLocks noChangeArrowheads="1"/>
              </p:cNvSpPr>
              <p:nvPr/>
            </p:nvSpPr>
            <p:spPr bwMode="auto">
              <a:xfrm>
                <a:off x="5238750" y="3222625"/>
                <a:ext cx="292100" cy="293687"/>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76" name="Oval 18"/>
              <p:cNvSpPr>
                <a:spLocks noChangeArrowheads="1"/>
              </p:cNvSpPr>
              <p:nvPr/>
            </p:nvSpPr>
            <p:spPr bwMode="auto">
              <a:xfrm>
                <a:off x="5238750" y="3222625"/>
                <a:ext cx="292100" cy="293687"/>
              </a:xfrm>
              <a:prstGeom prst="ellipse">
                <a:avLst/>
              </a:prstGeom>
              <a:noFill/>
              <a:ln w="11"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lstStyle/>
              <a:p>
                <a:endParaRPr lang="en-US" sz="2400"/>
              </a:p>
            </p:txBody>
          </p:sp>
          <p:sp>
            <p:nvSpPr>
              <p:cNvPr id="77" name="Oval 19"/>
              <p:cNvSpPr>
                <a:spLocks noChangeArrowheads="1"/>
              </p:cNvSpPr>
              <p:nvPr/>
            </p:nvSpPr>
            <p:spPr bwMode="auto">
              <a:xfrm>
                <a:off x="5289550" y="3275013"/>
                <a:ext cx="192088" cy="188912"/>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78" name="Oval 20"/>
              <p:cNvSpPr>
                <a:spLocks noChangeArrowheads="1"/>
              </p:cNvSpPr>
              <p:nvPr/>
            </p:nvSpPr>
            <p:spPr bwMode="auto">
              <a:xfrm>
                <a:off x="5357813" y="3341688"/>
                <a:ext cx="53975" cy="55562"/>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79" name="Oval 21"/>
              <p:cNvSpPr>
                <a:spLocks noChangeArrowheads="1"/>
              </p:cNvSpPr>
              <p:nvPr/>
            </p:nvSpPr>
            <p:spPr bwMode="auto">
              <a:xfrm>
                <a:off x="5357813" y="3341688"/>
                <a:ext cx="53975" cy="55562"/>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80" name="Oval 22"/>
              <p:cNvSpPr>
                <a:spLocks noChangeArrowheads="1"/>
              </p:cNvSpPr>
              <p:nvPr/>
            </p:nvSpPr>
            <p:spPr bwMode="auto">
              <a:xfrm>
                <a:off x="6780213" y="3222625"/>
                <a:ext cx="293688" cy="293687"/>
              </a:xfrm>
              <a:prstGeom prst="ellipse">
                <a:avLst/>
              </a:prstGeom>
              <a:solidFill>
                <a:srgbClr val="333333"/>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81" name="Oval 23"/>
              <p:cNvSpPr>
                <a:spLocks noChangeArrowheads="1"/>
              </p:cNvSpPr>
              <p:nvPr/>
            </p:nvSpPr>
            <p:spPr bwMode="auto">
              <a:xfrm>
                <a:off x="6780213" y="3222625"/>
                <a:ext cx="293688" cy="293687"/>
              </a:xfrm>
              <a:prstGeom prst="ellipse">
                <a:avLst/>
              </a:prstGeom>
              <a:solidFill>
                <a:schemeClr val="bg1">
                  <a:lumMod val="65000"/>
                </a:schemeClr>
              </a:solidFill>
              <a:ln w="11" cap="flat">
                <a:solidFill>
                  <a:srgbClr val="FFFFFF"/>
                </a:solidFill>
                <a:prstDash val="solid"/>
                <a:miter lim="800000"/>
              </a:ln>
            </p:spPr>
            <p:txBody>
              <a:bodyPr vert="horz" wrap="square" lIns="121920" tIns="60960" rIns="121920" bIns="60960" numCol="1" anchor="t" anchorCtr="0" compatLnSpc="1"/>
              <a:lstStyle/>
              <a:p>
                <a:endParaRPr lang="en-US" sz="2400"/>
              </a:p>
            </p:txBody>
          </p:sp>
          <p:sp>
            <p:nvSpPr>
              <p:cNvPr id="82" name="Oval 24"/>
              <p:cNvSpPr>
                <a:spLocks noChangeArrowheads="1"/>
              </p:cNvSpPr>
              <p:nvPr/>
            </p:nvSpPr>
            <p:spPr bwMode="auto">
              <a:xfrm>
                <a:off x="6831013" y="3275013"/>
                <a:ext cx="190500" cy="188912"/>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83" name="Oval 25"/>
              <p:cNvSpPr>
                <a:spLocks noChangeArrowheads="1"/>
              </p:cNvSpPr>
              <p:nvPr/>
            </p:nvSpPr>
            <p:spPr bwMode="auto">
              <a:xfrm>
                <a:off x="6897688" y="3341688"/>
                <a:ext cx="57150" cy="55562"/>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84" name="Oval 26"/>
              <p:cNvSpPr>
                <a:spLocks noChangeArrowheads="1"/>
              </p:cNvSpPr>
              <p:nvPr/>
            </p:nvSpPr>
            <p:spPr bwMode="auto">
              <a:xfrm>
                <a:off x="6434138" y="3222625"/>
                <a:ext cx="293688" cy="293687"/>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85" name="Oval 27"/>
              <p:cNvSpPr>
                <a:spLocks noChangeArrowheads="1"/>
              </p:cNvSpPr>
              <p:nvPr/>
            </p:nvSpPr>
            <p:spPr bwMode="auto">
              <a:xfrm>
                <a:off x="6434138" y="3222625"/>
                <a:ext cx="293688" cy="293687"/>
              </a:xfrm>
              <a:prstGeom prst="ellipse">
                <a:avLst/>
              </a:prstGeom>
              <a:noFill/>
              <a:ln w="11" cap="flat">
                <a:solidFill>
                  <a:srgbClr val="FFFFFF"/>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121920" tIns="60960" rIns="121920" bIns="60960" numCol="1" anchor="t" anchorCtr="0" compatLnSpc="1"/>
              <a:lstStyle/>
              <a:p>
                <a:endParaRPr lang="en-US" sz="2400"/>
              </a:p>
            </p:txBody>
          </p:sp>
          <p:sp>
            <p:nvSpPr>
              <p:cNvPr id="86" name="Oval 28"/>
              <p:cNvSpPr>
                <a:spLocks noChangeArrowheads="1"/>
              </p:cNvSpPr>
              <p:nvPr/>
            </p:nvSpPr>
            <p:spPr bwMode="auto">
              <a:xfrm>
                <a:off x="6486525" y="3275013"/>
                <a:ext cx="190500" cy="188912"/>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87" name="Oval 29"/>
              <p:cNvSpPr>
                <a:spLocks noChangeArrowheads="1"/>
              </p:cNvSpPr>
              <p:nvPr/>
            </p:nvSpPr>
            <p:spPr bwMode="auto">
              <a:xfrm>
                <a:off x="6553200" y="3341688"/>
                <a:ext cx="55563" cy="55562"/>
              </a:xfrm>
              <a:prstGeom prst="ellipse">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88" name="Freeform 30"/>
              <p:cNvSpPr/>
              <p:nvPr/>
            </p:nvSpPr>
            <p:spPr bwMode="auto">
              <a:xfrm>
                <a:off x="4222750" y="3289300"/>
                <a:ext cx="76200" cy="34925"/>
              </a:xfrm>
              <a:custGeom>
                <a:avLst/>
                <a:gdLst>
                  <a:gd name="T0" fmla="*/ 35 w 35"/>
                  <a:gd name="T1" fmla="*/ 8 h 16"/>
                  <a:gd name="T2" fmla="*/ 26 w 35"/>
                  <a:gd name="T3" fmla="*/ 16 h 16"/>
                  <a:gd name="T4" fmla="*/ 9 w 35"/>
                  <a:gd name="T5" fmla="*/ 16 h 16"/>
                  <a:gd name="T6" fmla="*/ 0 w 35"/>
                  <a:gd name="T7" fmla="*/ 8 h 16"/>
                  <a:gd name="T8" fmla="*/ 9 w 35"/>
                  <a:gd name="T9" fmla="*/ 0 h 16"/>
                  <a:gd name="T10" fmla="*/ 26 w 35"/>
                  <a:gd name="T11" fmla="*/ 0 h 16"/>
                  <a:gd name="T12" fmla="*/ 35 w 35"/>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35" h="16">
                    <a:moveTo>
                      <a:pt x="35" y="8"/>
                    </a:moveTo>
                    <a:cubicBezTo>
                      <a:pt x="35" y="12"/>
                      <a:pt x="31" y="16"/>
                      <a:pt x="26" y="16"/>
                    </a:cubicBezTo>
                    <a:cubicBezTo>
                      <a:pt x="9" y="16"/>
                      <a:pt x="9" y="16"/>
                      <a:pt x="9" y="16"/>
                    </a:cubicBezTo>
                    <a:cubicBezTo>
                      <a:pt x="4" y="16"/>
                      <a:pt x="0" y="12"/>
                      <a:pt x="0" y="8"/>
                    </a:cubicBezTo>
                    <a:cubicBezTo>
                      <a:pt x="0" y="4"/>
                      <a:pt x="4" y="0"/>
                      <a:pt x="9" y="0"/>
                    </a:cubicBezTo>
                    <a:cubicBezTo>
                      <a:pt x="26" y="0"/>
                      <a:pt x="26" y="0"/>
                      <a:pt x="26" y="0"/>
                    </a:cubicBezTo>
                    <a:cubicBezTo>
                      <a:pt x="31" y="0"/>
                      <a:pt x="35" y="4"/>
                      <a:pt x="35" y="8"/>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89" name="Freeform 31"/>
              <p:cNvSpPr/>
              <p:nvPr/>
            </p:nvSpPr>
            <p:spPr bwMode="auto">
              <a:xfrm>
                <a:off x="6035675" y="3289300"/>
                <a:ext cx="74613" cy="34925"/>
              </a:xfrm>
              <a:custGeom>
                <a:avLst/>
                <a:gdLst>
                  <a:gd name="T0" fmla="*/ 35 w 35"/>
                  <a:gd name="T1" fmla="*/ 8 h 16"/>
                  <a:gd name="T2" fmla="*/ 26 w 35"/>
                  <a:gd name="T3" fmla="*/ 16 h 16"/>
                  <a:gd name="T4" fmla="*/ 9 w 35"/>
                  <a:gd name="T5" fmla="*/ 16 h 16"/>
                  <a:gd name="T6" fmla="*/ 0 w 35"/>
                  <a:gd name="T7" fmla="*/ 8 h 16"/>
                  <a:gd name="T8" fmla="*/ 9 w 35"/>
                  <a:gd name="T9" fmla="*/ 0 h 16"/>
                  <a:gd name="T10" fmla="*/ 26 w 35"/>
                  <a:gd name="T11" fmla="*/ 0 h 16"/>
                  <a:gd name="T12" fmla="*/ 35 w 35"/>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35" h="16">
                    <a:moveTo>
                      <a:pt x="35" y="8"/>
                    </a:moveTo>
                    <a:cubicBezTo>
                      <a:pt x="35" y="12"/>
                      <a:pt x="31" y="16"/>
                      <a:pt x="26" y="16"/>
                    </a:cubicBezTo>
                    <a:cubicBezTo>
                      <a:pt x="9" y="16"/>
                      <a:pt x="9" y="16"/>
                      <a:pt x="9" y="16"/>
                    </a:cubicBezTo>
                    <a:cubicBezTo>
                      <a:pt x="4" y="16"/>
                      <a:pt x="0" y="12"/>
                      <a:pt x="0" y="8"/>
                    </a:cubicBezTo>
                    <a:cubicBezTo>
                      <a:pt x="0" y="4"/>
                      <a:pt x="4" y="0"/>
                      <a:pt x="9" y="0"/>
                    </a:cubicBezTo>
                    <a:cubicBezTo>
                      <a:pt x="26" y="0"/>
                      <a:pt x="26" y="0"/>
                      <a:pt x="26" y="0"/>
                    </a:cubicBezTo>
                    <a:cubicBezTo>
                      <a:pt x="31" y="0"/>
                      <a:pt x="35" y="4"/>
                      <a:pt x="35" y="8"/>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en-US" sz="2400"/>
              </a:p>
            </p:txBody>
          </p:sp>
          <p:sp>
            <p:nvSpPr>
              <p:cNvPr id="90" name="Rectangle 32"/>
              <p:cNvSpPr>
                <a:spLocks noChangeArrowheads="1"/>
              </p:cNvSpPr>
              <p:nvPr/>
            </p:nvSpPr>
            <p:spPr bwMode="auto">
              <a:xfrm>
                <a:off x="4573588" y="2692400"/>
                <a:ext cx="25400" cy="293687"/>
              </a:xfrm>
              <a:prstGeom prst="rect">
                <a:avLst/>
              </a:prstGeom>
              <a:solidFill>
                <a:schemeClr val="bg1">
                  <a:lumMod val="65000"/>
                </a:schemeClr>
              </a:solidFill>
              <a:ln>
                <a:noFill/>
              </a:ln>
            </p:spPr>
            <p:txBody>
              <a:bodyPr vert="horz" wrap="square" lIns="121920" tIns="60960" rIns="121920" bIns="60960" numCol="1" anchor="t" anchorCtr="0" compatLnSpc="1"/>
              <a:lstStyle/>
              <a:p>
                <a:endParaRPr lang="en-US" sz="2400"/>
              </a:p>
            </p:txBody>
          </p:sp>
          <p:sp>
            <p:nvSpPr>
              <p:cNvPr id="91" name="Freeform 33"/>
              <p:cNvSpPr/>
              <p:nvPr/>
            </p:nvSpPr>
            <p:spPr bwMode="auto">
              <a:xfrm>
                <a:off x="4849813" y="3101975"/>
                <a:ext cx="2286000" cy="39687"/>
              </a:xfrm>
              <a:custGeom>
                <a:avLst/>
                <a:gdLst>
                  <a:gd name="T0" fmla="*/ 1044 w 1060"/>
                  <a:gd name="T1" fmla="*/ 0 h 19"/>
                  <a:gd name="T2" fmla="*/ 19 w 1060"/>
                  <a:gd name="T3" fmla="*/ 0 h 19"/>
                  <a:gd name="T4" fmla="*/ 0 w 1060"/>
                  <a:gd name="T5" fmla="*/ 8 h 19"/>
                  <a:gd name="T6" fmla="*/ 0 w 1060"/>
                  <a:gd name="T7" fmla="*/ 19 h 19"/>
                  <a:gd name="T8" fmla="*/ 1060 w 1060"/>
                  <a:gd name="T9" fmla="*/ 19 h 19"/>
                  <a:gd name="T10" fmla="*/ 1060 w 1060"/>
                  <a:gd name="T11" fmla="*/ 8 h 19"/>
                  <a:gd name="T12" fmla="*/ 1044 w 1060"/>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060" h="19">
                    <a:moveTo>
                      <a:pt x="1044" y="0"/>
                    </a:moveTo>
                    <a:cubicBezTo>
                      <a:pt x="19" y="0"/>
                      <a:pt x="19" y="0"/>
                      <a:pt x="19" y="0"/>
                    </a:cubicBezTo>
                    <a:cubicBezTo>
                      <a:pt x="9" y="0"/>
                      <a:pt x="0" y="4"/>
                      <a:pt x="0" y="8"/>
                    </a:cubicBezTo>
                    <a:cubicBezTo>
                      <a:pt x="0" y="19"/>
                      <a:pt x="0" y="19"/>
                      <a:pt x="0" y="19"/>
                    </a:cubicBezTo>
                    <a:cubicBezTo>
                      <a:pt x="1060" y="19"/>
                      <a:pt x="1060" y="19"/>
                      <a:pt x="1060" y="19"/>
                    </a:cubicBezTo>
                    <a:cubicBezTo>
                      <a:pt x="1060" y="8"/>
                      <a:pt x="1060" y="8"/>
                      <a:pt x="1060" y="8"/>
                    </a:cubicBezTo>
                    <a:cubicBezTo>
                      <a:pt x="1060" y="4"/>
                      <a:pt x="1055" y="0"/>
                      <a:pt x="1044" y="0"/>
                    </a:cubicBezTo>
                  </a:path>
                </a:pathLst>
              </a:custGeom>
              <a:solidFill>
                <a:schemeClr val="bg1">
                  <a:lumMod val="65000"/>
                </a:schemeClr>
              </a:solidFill>
              <a:ln>
                <a:noFill/>
              </a:ln>
            </p:spPr>
            <p:txBody>
              <a:bodyPr vert="horz" wrap="square" lIns="121920" tIns="60960" rIns="121920" bIns="60960" numCol="1" anchor="t" anchorCtr="0" compatLnSpc="1"/>
              <a:lstStyle/>
              <a:p>
                <a:endParaRPr lang="en-US" sz="2400"/>
              </a:p>
            </p:txBody>
          </p:sp>
        </p:grpSp>
        <p:grpSp>
          <p:nvGrpSpPr>
            <p:cNvPr id="34" name="Group 139"/>
            <p:cNvGrpSpPr/>
            <p:nvPr/>
          </p:nvGrpSpPr>
          <p:grpSpPr>
            <a:xfrm>
              <a:off x="-276263" y="1759191"/>
              <a:ext cx="3617303" cy="3494673"/>
              <a:chOff x="897434" y="2299545"/>
              <a:chExt cx="3730644" cy="3604172"/>
            </a:xfrm>
          </p:grpSpPr>
          <p:sp>
            <p:nvSpPr>
              <p:cNvPr id="35" name="Oval 142"/>
              <p:cNvSpPr>
                <a:spLocks noChangeArrowheads="1"/>
              </p:cNvSpPr>
              <p:nvPr/>
            </p:nvSpPr>
            <p:spPr bwMode="auto">
              <a:xfrm>
                <a:off x="3097880" y="5726670"/>
                <a:ext cx="177047" cy="177047"/>
              </a:xfrm>
              <a:prstGeom prst="ellipse">
                <a:avLst/>
              </a:prstGeom>
              <a:solidFill>
                <a:srgbClr val="FFF7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43"/>
              <p:cNvSpPr>
                <a:spLocks noEditPoints="1"/>
              </p:cNvSpPr>
              <p:nvPr/>
            </p:nvSpPr>
            <p:spPr bwMode="auto">
              <a:xfrm>
                <a:off x="897434" y="2299545"/>
                <a:ext cx="1593425" cy="1024348"/>
              </a:xfrm>
              <a:custGeom>
                <a:avLst/>
                <a:gdLst>
                  <a:gd name="T0" fmla="*/ 52 w 53"/>
                  <a:gd name="T1" fmla="*/ 24 h 34"/>
                  <a:gd name="T2" fmla="*/ 53 w 53"/>
                  <a:gd name="T3" fmla="*/ 22 h 34"/>
                  <a:gd name="T4" fmla="*/ 47 w 53"/>
                  <a:gd name="T5" fmla="*/ 9 h 34"/>
                  <a:gd name="T6" fmla="*/ 5 w 53"/>
                  <a:gd name="T7" fmla="*/ 0 h 34"/>
                  <a:gd name="T8" fmla="*/ 0 w 53"/>
                  <a:gd name="T9" fmla="*/ 25 h 34"/>
                  <a:gd name="T10" fmla="*/ 42 w 53"/>
                  <a:gd name="T11" fmla="*/ 34 h 34"/>
                  <a:gd name="T12" fmla="*/ 52 w 53"/>
                  <a:gd name="T13" fmla="*/ 24 h 34"/>
                  <a:gd name="T14" fmla="*/ 42 w 53"/>
                  <a:gd name="T15" fmla="*/ 21 h 34"/>
                  <a:gd name="T16" fmla="*/ 45 w 53"/>
                  <a:gd name="T17" fmla="*/ 19 h 34"/>
                  <a:gd name="T18" fmla="*/ 47 w 53"/>
                  <a:gd name="T19" fmla="*/ 22 h 34"/>
                  <a:gd name="T20" fmla="*/ 44 w 53"/>
                  <a:gd name="T21" fmla="*/ 24 h 34"/>
                  <a:gd name="T22" fmla="*/ 42 w 53"/>
                  <a:gd name="T23" fmla="*/ 2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34">
                    <a:moveTo>
                      <a:pt x="52" y="24"/>
                    </a:moveTo>
                    <a:cubicBezTo>
                      <a:pt x="53" y="24"/>
                      <a:pt x="53" y="23"/>
                      <a:pt x="53" y="22"/>
                    </a:cubicBezTo>
                    <a:cubicBezTo>
                      <a:pt x="47" y="9"/>
                      <a:pt x="47" y="9"/>
                      <a:pt x="47" y="9"/>
                    </a:cubicBezTo>
                    <a:cubicBezTo>
                      <a:pt x="5" y="0"/>
                      <a:pt x="5" y="0"/>
                      <a:pt x="5" y="0"/>
                    </a:cubicBezTo>
                    <a:cubicBezTo>
                      <a:pt x="0" y="25"/>
                      <a:pt x="0" y="25"/>
                      <a:pt x="0" y="25"/>
                    </a:cubicBezTo>
                    <a:cubicBezTo>
                      <a:pt x="42" y="34"/>
                      <a:pt x="42" y="34"/>
                      <a:pt x="42" y="34"/>
                    </a:cubicBezTo>
                    <a:cubicBezTo>
                      <a:pt x="52" y="24"/>
                      <a:pt x="52" y="24"/>
                      <a:pt x="52" y="24"/>
                    </a:cubicBezTo>
                    <a:moveTo>
                      <a:pt x="42" y="21"/>
                    </a:moveTo>
                    <a:cubicBezTo>
                      <a:pt x="42" y="19"/>
                      <a:pt x="44" y="18"/>
                      <a:pt x="45" y="19"/>
                    </a:cubicBezTo>
                    <a:cubicBezTo>
                      <a:pt x="47" y="19"/>
                      <a:pt x="48" y="21"/>
                      <a:pt x="47" y="22"/>
                    </a:cubicBezTo>
                    <a:cubicBezTo>
                      <a:pt x="47" y="24"/>
                      <a:pt x="46" y="25"/>
                      <a:pt x="44" y="24"/>
                    </a:cubicBezTo>
                    <a:cubicBezTo>
                      <a:pt x="42" y="24"/>
                      <a:pt x="42" y="23"/>
                      <a:pt x="42" y="21"/>
                    </a:cubicBezTo>
                  </a:path>
                </a:pathLst>
              </a:custGeom>
              <a:solidFill>
                <a:srgbClr val="9BA1A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Freeform 144"/>
              <p:cNvSpPr/>
              <p:nvPr/>
            </p:nvSpPr>
            <p:spPr bwMode="auto">
              <a:xfrm>
                <a:off x="2288521" y="2995084"/>
                <a:ext cx="1074935" cy="265575"/>
              </a:xfrm>
              <a:custGeom>
                <a:avLst/>
                <a:gdLst>
                  <a:gd name="T0" fmla="*/ 1 w 36"/>
                  <a:gd name="T1" fmla="*/ 0 h 9"/>
                  <a:gd name="T2" fmla="*/ 4 w 36"/>
                  <a:gd name="T3" fmla="*/ 1 h 9"/>
                  <a:gd name="T4" fmla="*/ 5 w 36"/>
                  <a:gd name="T5" fmla="*/ 1 h 9"/>
                  <a:gd name="T6" fmla="*/ 6 w 36"/>
                  <a:gd name="T7" fmla="*/ 1 h 9"/>
                  <a:gd name="T8" fmla="*/ 11 w 36"/>
                  <a:gd name="T9" fmla="*/ 3 h 9"/>
                  <a:gd name="T10" fmla="*/ 14 w 36"/>
                  <a:gd name="T11" fmla="*/ 4 h 9"/>
                  <a:gd name="T12" fmla="*/ 18 w 36"/>
                  <a:gd name="T13" fmla="*/ 5 h 9"/>
                  <a:gd name="T14" fmla="*/ 21 w 36"/>
                  <a:gd name="T15" fmla="*/ 6 h 9"/>
                  <a:gd name="T16" fmla="*/ 25 w 36"/>
                  <a:gd name="T17" fmla="*/ 7 h 9"/>
                  <a:gd name="T18" fmla="*/ 25 w 36"/>
                  <a:gd name="T19" fmla="*/ 7 h 9"/>
                  <a:gd name="T20" fmla="*/ 30 w 36"/>
                  <a:gd name="T21" fmla="*/ 8 h 9"/>
                  <a:gd name="T22" fmla="*/ 35 w 36"/>
                  <a:gd name="T23" fmla="*/ 8 h 9"/>
                  <a:gd name="T24" fmla="*/ 36 w 36"/>
                  <a:gd name="T25" fmla="*/ 9 h 9"/>
                  <a:gd name="T26" fmla="*/ 36 w 36"/>
                  <a:gd name="T27" fmla="*/ 9 h 9"/>
                  <a:gd name="T28" fmla="*/ 35 w 36"/>
                  <a:gd name="T29" fmla="*/ 9 h 9"/>
                  <a:gd name="T30" fmla="*/ 31 w 36"/>
                  <a:gd name="T31" fmla="*/ 9 h 9"/>
                  <a:gd name="T32" fmla="*/ 24 w 36"/>
                  <a:gd name="T33" fmla="*/ 7 h 9"/>
                  <a:gd name="T34" fmla="*/ 24 w 36"/>
                  <a:gd name="T35" fmla="*/ 7 h 9"/>
                  <a:gd name="T36" fmla="*/ 21 w 36"/>
                  <a:gd name="T37" fmla="*/ 6 h 9"/>
                  <a:gd name="T38" fmla="*/ 18 w 36"/>
                  <a:gd name="T39" fmla="*/ 6 h 9"/>
                  <a:gd name="T40" fmla="*/ 14 w 36"/>
                  <a:gd name="T41" fmla="*/ 4 h 9"/>
                  <a:gd name="T42" fmla="*/ 11 w 36"/>
                  <a:gd name="T43" fmla="*/ 3 h 9"/>
                  <a:gd name="T44" fmla="*/ 6 w 36"/>
                  <a:gd name="T45" fmla="*/ 2 h 9"/>
                  <a:gd name="T46" fmla="*/ 5 w 36"/>
                  <a:gd name="T47" fmla="*/ 2 h 9"/>
                  <a:gd name="T48" fmla="*/ 4 w 36"/>
                  <a:gd name="T49" fmla="*/ 2 h 9"/>
                  <a:gd name="T50" fmla="*/ 0 w 36"/>
                  <a:gd name="T51" fmla="*/ 0 h 9"/>
                  <a:gd name="T52" fmla="*/ 1 w 36"/>
                  <a:gd name="T53"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6" h="9">
                    <a:moveTo>
                      <a:pt x="1" y="0"/>
                    </a:moveTo>
                    <a:cubicBezTo>
                      <a:pt x="1" y="1"/>
                      <a:pt x="3" y="1"/>
                      <a:pt x="4" y="1"/>
                    </a:cubicBezTo>
                    <a:cubicBezTo>
                      <a:pt x="4" y="1"/>
                      <a:pt x="5" y="1"/>
                      <a:pt x="5" y="1"/>
                    </a:cubicBezTo>
                    <a:cubicBezTo>
                      <a:pt x="6" y="1"/>
                      <a:pt x="6" y="1"/>
                      <a:pt x="6" y="1"/>
                    </a:cubicBezTo>
                    <a:cubicBezTo>
                      <a:pt x="8" y="2"/>
                      <a:pt x="10" y="2"/>
                      <a:pt x="11" y="3"/>
                    </a:cubicBezTo>
                    <a:cubicBezTo>
                      <a:pt x="12" y="3"/>
                      <a:pt x="13" y="3"/>
                      <a:pt x="14" y="4"/>
                    </a:cubicBezTo>
                    <a:cubicBezTo>
                      <a:pt x="16" y="4"/>
                      <a:pt x="17" y="4"/>
                      <a:pt x="18" y="5"/>
                    </a:cubicBezTo>
                    <a:cubicBezTo>
                      <a:pt x="19" y="5"/>
                      <a:pt x="20" y="5"/>
                      <a:pt x="21" y="6"/>
                    </a:cubicBezTo>
                    <a:cubicBezTo>
                      <a:pt x="22" y="6"/>
                      <a:pt x="23" y="6"/>
                      <a:pt x="25" y="7"/>
                    </a:cubicBezTo>
                    <a:cubicBezTo>
                      <a:pt x="25" y="7"/>
                      <a:pt x="25" y="7"/>
                      <a:pt x="25" y="7"/>
                    </a:cubicBezTo>
                    <a:cubicBezTo>
                      <a:pt x="27" y="8"/>
                      <a:pt x="28" y="8"/>
                      <a:pt x="30" y="8"/>
                    </a:cubicBezTo>
                    <a:cubicBezTo>
                      <a:pt x="32" y="7"/>
                      <a:pt x="34" y="8"/>
                      <a:pt x="35" y="8"/>
                    </a:cubicBezTo>
                    <a:cubicBezTo>
                      <a:pt x="36" y="9"/>
                      <a:pt x="36" y="9"/>
                      <a:pt x="36" y="9"/>
                    </a:cubicBezTo>
                    <a:cubicBezTo>
                      <a:pt x="36" y="9"/>
                      <a:pt x="36" y="9"/>
                      <a:pt x="36" y="9"/>
                    </a:cubicBezTo>
                    <a:cubicBezTo>
                      <a:pt x="35" y="9"/>
                      <a:pt x="35" y="9"/>
                      <a:pt x="35" y="9"/>
                    </a:cubicBezTo>
                    <a:cubicBezTo>
                      <a:pt x="34" y="9"/>
                      <a:pt x="32" y="8"/>
                      <a:pt x="31" y="9"/>
                    </a:cubicBezTo>
                    <a:cubicBezTo>
                      <a:pt x="28" y="9"/>
                      <a:pt x="26" y="8"/>
                      <a:pt x="24" y="7"/>
                    </a:cubicBezTo>
                    <a:cubicBezTo>
                      <a:pt x="24" y="7"/>
                      <a:pt x="24" y="7"/>
                      <a:pt x="24" y="7"/>
                    </a:cubicBezTo>
                    <a:cubicBezTo>
                      <a:pt x="23" y="7"/>
                      <a:pt x="22" y="6"/>
                      <a:pt x="21" y="6"/>
                    </a:cubicBezTo>
                    <a:cubicBezTo>
                      <a:pt x="20" y="6"/>
                      <a:pt x="19" y="6"/>
                      <a:pt x="18" y="6"/>
                    </a:cubicBezTo>
                    <a:cubicBezTo>
                      <a:pt x="17" y="5"/>
                      <a:pt x="16" y="5"/>
                      <a:pt x="14" y="4"/>
                    </a:cubicBezTo>
                    <a:cubicBezTo>
                      <a:pt x="13" y="4"/>
                      <a:pt x="12" y="4"/>
                      <a:pt x="11" y="3"/>
                    </a:cubicBezTo>
                    <a:cubicBezTo>
                      <a:pt x="10" y="3"/>
                      <a:pt x="8" y="2"/>
                      <a:pt x="6" y="2"/>
                    </a:cubicBezTo>
                    <a:cubicBezTo>
                      <a:pt x="6" y="2"/>
                      <a:pt x="5" y="2"/>
                      <a:pt x="5" y="2"/>
                    </a:cubicBezTo>
                    <a:cubicBezTo>
                      <a:pt x="5" y="2"/>
                      <a:pt x="4" y="2"/>
                      <a:pt x="4" y="2"/>
                    </a:cubicBezTo>
                    <a:cubicBezTo>
                      <a:pt x="2" y="1"/>
                      <a:pt x="1" y="1"/>
                      <a:pt x="0" y="0"/>
                    </a:cubicBezTo>
                    <a:cubicBezTo>
                      <a:pt x="1" y="0"/>
                      <a:pt x="1" y="0"/>
                      <a:pt x="1" y="0"/>
                    </a:cubicBezTo>
                  </a:path>
                </a:pathLst>
              </a:custGeom>
              <a:solidFill>
                <a:schemeClr val="accent3">
                  <a:lumMod val="50000"/>
                </a:schemeClr>
              </a:solidFill>
              <a:ln>
                <a:noFill/>
              </a:ln>
            </p:spPr>
            <p:txBody>
              <a:bodyPr vert="horz" wrap="square" lIns="91440" tIns="45720" rIns="91440" bIns="45720" numCol="1" anchor="t" anchorCtr="0" compatLnSpc="1"/>
              <a:lstStyle/>
              <a:p>
                <a:endParaRPr lang="en-US"/>
              </a:p>
            </p:txBody>
          </p:sp>
          <p:sp>
            <p:nvSpPr>
              <p:cNvPr id="38" name="Freeform 145"/>
              <p:cNvSpPr/>
              <p:nvPr/>
            </p:nvSpPr>
            <p:spPr bwMode="auto">
              <a:xfrm>
                <a:off x="2313813" y="2931856"/>
                <a:ext cx="1112869" cy="366745"/>
              </a:xfrm>
              <a:custGeom>
                <a:avLst/>
                <a:gdLst>
                  <a:gd name="T0" fmla="*/ 16 w 37"/>
                  <a:gd name="T1" fmla="*/ 3 h 12"/>
                  <a:gd name="T2" fmla="*/ 16 w 37"/>
                  <a:gd name="T3" fmla="*/ 3 h 12"/>
                  <a:gd name="T4" fmla="*/ 22 w 37"/>
                  <a:gd name="T5" fmla="*/ 5 h 12"/>
                  <a:gd name="T6" fmla="*/ 28 w 37"/>
                  <a:gd name="T7" fmla="*/ 9 h 12"/>
                  <a:gd name="T8" fmla="*/ 31 w 37"/>
                  <a:gd name="T9" fmla="*/ 9 h 12"/>
                  <a:gd name="T10" fmla="*/ 33 w 37"/>
                  <a:gd name="T11" fmla="*/ 9 h 12"/>
                  <a:gd name="T12" fmla="*/ 36 w 37"/>
                  <a:gd name="T13" fmla="*/ 10 h 12"/>
                  <a:gd name="T14" fmla="*/ 37 w 37"/>
                  <a:gd name="T15" fmla="*/ 11 h 12"/>
                  <a:gd name="T16" fmla="*/ 37 w 37"/>
                  <a:gd name="T17" fmla="*/ 12 h 12"/>
                  <a:gd name="T18" fmla="*/ 35 w 37"/>
                  <a:gd name="T19" fmla="*/ 11 h 12"/>
                  <a:gd name="T20" fmla="*/ 33 w 37"/>
                  <a:gd name="T21" fmla="*/ 10 h 12"/>
                  <a:gd name="T22" fmla="*/ 31 w 37"/>
                  <a:gd name="T23" fmla="*/ 10 h 12"/>
                  <a:gd name="T24" fmla="*/ 28 w 37"/>
                  <a:gd name="T25" fmla="*/ 9 h 12"/>
                  <a:gd name="T26" fmla="*/ 21 w 37"/>
                  <a:gd name="T27" fmla="*/ 6 h 12"/>
                  <a:gd name="T28" fmla="*/ 16 w 37"/>
                  <a:gd name="T29" fmla="*/ 4 h 12"/>
                  <a:gd name="T30" fmla="*/ 14 w 37"/>
                  <a:gd name="T31" fmla="*/ 3 h 12"/>
                  <a:gd name="T32" fmla="*/ 11 w 37"/>
                  <a:gd name="T33" fmla="*/ 3 h 12"/>
                  <a:gd name="T34" fmla="*/ 6 w 37"/>
                  <a:gd name="T35" fmla="*/ 2 h 12"/>
                  <a:gd name="T36" fmla="*/ 4 w 37"/>
                  <a:gd name="T37" fmla="*/ 2 h 12"/>
                  <a:gd name="T38" fmla="*/ 3 w 37"/>
                  <a:gd name="T39" fmla="*/ 1 h 12"/>
                  <a:gd name="T40" fmla="*/ 0 w 37"/>
                  <a:gd name="T41" fmla="*/ 0 h 12"/>
                  <a:gd name="T42" fmla="*/ 1 w 37"/>
                  <a:gd name="T43" fmla="*/ 0 h 12"/>
                  <a:gd name="T44" fmla="*/ 4 w 37"/>
                  <a:gd name="T45" fmla="*/ 1 h 12"/>
                  <a:gd name="T46" fmla="*/ 5 w 37"/>
                  <a:gd name="T47" fmla="*/ 1 h 12"/>
                  <a:gd name="T48" fmla="*/ 6 w 37"/>
                  <a:gd name="T49" fmla="*/ 1 h 12"/>
                  <a:gd name="T50" fmla="*/ 11 w 37"/>
                  <a:gd name="T51" fmla="*/ 2 h 12"/>
                  <a:gd name="T52" fmla="*/ 14 w 37"/>
                  <a:gd name="T53" fmla="*/ 3 h 12"/>
                  <a:gd name="T54" fmla="*/ 16 w 37"/>
                  <a:gd name="T55"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7" h="12">
                    <a:moveTo>
                      <a:pt x="16" y="3"/>
                    </a:moveTo>
                    <a:cubicBezTo>
                      <a:pt x="16" y="3"/>
                      <a:pt x="16" y="3"/>
                      <a:pt x="16" y="3"/>
                    </a:cubicBezTo>
                    <a:cubicBezTo>
                      <a:pt x="18" y="4"/>
                      <a:pt x="20" y="4"/>
                      <a:pt x="22" y="5"/>
                    </a:cubicBezTo>
                    <a:cubicBezTo>
                      <a:pt x="23" y="6"/>
                      <a:pt x="26" y="7"/>
                      <a:pt x="28" y="9"/>
                    </a:cubicBezTo>
                    <a:cubicBezTo>
                      <a:pt x="29" y="10"/>
                      <a:pt x="30" y="9"/>
                      <a:pt x="31" y="9"/>
                    </a:cubicBezTo>
                    <a:cubicBezTo>
                      <a:pt x="32" y="9"/>
                      <a:pt x="32" y="9"/>
                      <a:pt x="33" y="9"/>
                    </a:cubicBezTo>
                    <a:cubicBezTo>
                      <a:pt x="34" y="9"/>
                      <a:pt x="35" y="10"/>
                      <a:pt x="36" y="10"/>
                    </a:cubicBezTo>
                    <a:cubicBezTo>
                      <a:pt x="36" y="11"/>
                      <a:pt x="37" y="11"/>
                      <a:pt x="37" y="11"/>
                    </a:cubicBezTo>
                    <a:cubicBezTo>
                      <a:pt x="37" y="12"/>
                      <a:pt x="37" y="12"/>
                      <a:pt x="37" y="12"/>
                    </a:cubicBezTo>
                    <a:cubicBezTo>
                      <a:pt x="36" y="11"/>
                      <a:pt x="36" y="11"/>
                      <a:pt x="35" y="11"/>
                    </a:cubicBezTo>
                    <a:cubicBezTo>
                      <a:pt x="34" y="11"/>
                      <a:pt x="34" y="10"/>
                      <a:pt x="33" y="10"/>
                    </a:cubicBezTo>
                    <a:cubicBezTo>
                      <a:pt x="32" y="10"/>
                      <a:pt x="32" y="10"/>
                      <a:pt x="31" y="10"/>
                    </a:cubicBezTo>
                    <a:cubicBezTo>
                      <a:pt x="30" y="10"/>
                      <a:pt x="29" y="10"/>
                      <a:pt x="28" y="9"/>
                    </a:cubicBezTo>
                    <a:cubicBezTo>
                      <a:pt x="25" y="8"/>
                      <a:pt x="23" y="7"/>
                      <a:pt x="21" y="6"/>
                    </a:cubicBezTo>
                    <a:cubicBezTo>
                      <a:pt x="20" y="5"/>
                      <a:pt x="18" y="4"/>
                      <a:pt x="16" y="4"/>
                    </a:cubicBezTo>
                    <a:cubicBezTo>
                      <a:pt x="15" y="4"/>
                      <a:pt x="14" y="4"/>
                      <a:pt x="14" y="3"/>
                    </a:cubicBezTo>
                    <a:cubicBezTo>
                      <a:pt x="13" y="3"/>
                      <a:pt x="12" y="3"/>
                      <a:pt x="11" y="3"/>
                    </a:cubicBezTo>
                    <a:cubicBezTo>
                      <a:pt x="9" y="3"/>
                      <a:pt x="7" y="2"/>
                      <a:pt x="6" y="2"/>
                    </a:cubicBezTo>
                    <a:cubicBezTo>
                      <a:pt x="5" y="2"/>
                      <a:pt x="5" y="2"/>
                      <a:pt x="4" y="2"/>
                    </a:cubicBezTo>
                    <a:cubicBezTo>
                      <a:pt x="4" y="2"/>
                      <a:pt x="4" y="1"/>
                      <a:pt x="3" y="1"/>
                    </a:cubicBezTo>
                    <a:cubicBezTo>
                      <a:pt x="2" y="1"/>
                      <a:pt x="0" y="1"/>
                      <a:pt x="0" y="0"/>
                    </a:cubicBezTo>
                    <a:cubicBezTo>
                      <a:pt x="1" y="0"/>
                      <a:pt x="1" y="0"/>
                      <a:pt x="1" y="0"/>
                    </a:cubicBezTo>
                    <a:cubicBezTo>
                      <a:pt x="1" y="0"/>
                      <a:pt x="3" y="1"/>
                      <a:pt x="4" y="1"/>
                    </a:cubicBezTo>
                    <a:cubicBezTo>
                      <a:pt x="4" y="1"/>
                      <a:pt x="4" y="1"/>
                      <a:pt x="5" y="1"/>
                    </a:cubicBezTo>
                    <a:cubicBezTo>
                      <a:pt x="5" y="1"/>
                      <a:pt x="5" y="1"/>
                      <a:pt x="6" y="1"/>
                    </a:cubicBezTo>
                    <a:cubicBezTo>
                      <a:pt x="8" y="1"/>
                      <a:pt x="9" y="2"/>
                      <a:pt x="11" y="2"/>
                    </a:cubicBezTo>
                    <a:cubicBezTo>
                      <a:pt x="12" y="3"/>
                      <a:pt x="13" y="3"/>
                      <a:pt x="14" y="3"/>
                    </a:cubicBezTo>
                    <a:cubicBezTo>
                      <a:pt x="14" y="3"/>
                      <a:pt x="15" y="3"/>
                      <a:pt x="16" y="3"/>
                    </a:cubicBezTo>
                  </a:path>
                </a:pathLst>
              </a:custGeom>
              <a:solidFill>
                <a:schemeClr val="accent3">
                  <a:lumMod val="50000"/>
                </a:schemeClr>
              </a:solidFill>
              <a:ln>
                <a:noFill/>
              </a:ln>
            </p:spPr>
            <p:txBody>
              <a:bodyPr vert="horz" wrap="square" lIns="91440" tIns="45720" rIns="91440" bIns="45720" numCol="1" anchor="t" anchorCtr="0" compatLnSpc="1"/>
              <a:lstStyle/>
              <a:p>
                <a:endParaRPr lang="en-US"/>
              </a:p>
            </p:txBody>
          </p:sp>
          <p:sp>
            <p:nvSpPr>
              <p:cNvPr id="39" name="Rectangle 146"/>
              <p:cNvSpPr>
                <a:spLocks noChangeArrowheads="1"/>
              </p:cNvSpPr>
              <p:nvPr/>
            </p:nvSpPr>
            <p:spPr bwMode="auto">
              <a:xfrm>
                <a:off x="2465568" y="3538876"/>
                <a:ext cx="2010756" cy="2010756"/>
              </a:xfrm>
              <a:prstGeom prst="rect">
                <a:avLst/>
              </a:prstGeom>
              <a:solidFill>
                <a:schemeClr val="bg1">
                  <a:lumMod val="75000"/>
                </a:schemeClr>
              </a:solidFill>
              <a:ln>
                <a:noFill/>
              </a:ln>
            </p:spPr>
            <p:txBody>
              <a:bodyPr vert="horz" wrap="square" lIns="91440" tIns="45720" rIns="91440" bIns="45720" numCol="1" anchor="t" anchorCtr="0" compatLnSpc="1"/>
              <a:lstStyle/>
              <a:p>
                <a:endParaRPr lang="en-US"/>
              </a:p>
            </p:txBody>
          </p:sp>
          <p:sp>
            <p:nvSpPr>
              <p:cNvPr id="40" name="Rectangle 147"/>
              <p:cNvSpPr>
                <a:spLocks noChangeArrowheads="1"/>
              </p:cNvSpPr>
              <p:nvPr/>
            </p:nvSpPr>
            <p:spPr bwMode="auto">
              <a:xfrm>
                <a:off x="2465568" y="3538876"/>
                <a:ext cx="2010756" cy="20107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41" name="Freeform 148"/>
              <p:cNvSpPr/>
              <p:nvPr/>
            </p:nvSpPr>
            <p:spPr bwMode="auto">
              <a:xfrm>
                <a:off x="3312861" y="3715924"/>
                <a:ext cx="328802" cy="1833708"/>
              </a:xfrm>
              <a:custGeom>
                <a:avLst/>
                <a:gdLst>
                  <a:gd name="T0" fmla="*/ 26 w 26"/>
                  <a:gd name="T1" fmla="*/ 0 h 145"/>
                  <a:gd name="T2" fmla="*/ 0 w 26"/>
                  <a:gd name="T3" fmla="*/ 0 h 145"/>
                  <a:gd name="T4" fmla="*/ 2 w 26"/>
                  <a:gd name="T5" fmla="*/ 145 h 145"/>
                  <a:gd name="T6" fmla="*/ 26 w 26"/>
                  <a:gd name="T7" fmla="*/ 145 h 145"/>
                  <a:gd name="T8" fmla="*/ 26 w 26"/>
                  <a:gd name="T9" fmla="*/ 0 h 145"/>
                </a:gdLst>
                <a:ahLst/>
                <a:cxnLst>
                  <a:cxn ang="0">
                    <a:pos x="T0" y="T1"/>
                  </a:cxn>
                  <a:cxn ang="0">
                    <a:pos x="T2" y="T3"/>
                  </a:cxn>
                  <a:cxn ang="0">
                    <a:pos x="T4" y="T5"/>
                  </a:cxn>
                  <a:cxn ang="0">
                    <a:pos x="T6" y="T7"/>
                  </a:cxn>
                  <a:cxn ang="0">
                    <a:pos x="T8" y="T9"/>
                  </a:cxn>
                </a:cxnLst>
                <a:rect l="0" t="0" r="r" b="b"/>
                <a:pathLst>
                  <a:path w="26" h="145">
                    <a:moveTo>
                      <a:pt x="26" y="0"/>
                    </a:moveTo>
                    <a:lnTo>
                      <a:pt x="0" y="0"/>
                    </a:lnTo>
                    <a:lnTo>
                      <a:pt x="2" y="145"/>
                    </a:lnTo>
                    <a:lnTo>
                      <a:pt x="26" y="145"/>
                    </a:lnTo>
                    <a:lnTo>
                      <a:pt x="26" y="0"/>
                    </a:lnTo>
                    <a:close/>
                  </a:path>
                </a:pathLst>
              </a:custGeom>
              <a:solidFill>
                <a:schemeClr val="accent3">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49"/>
              <p:cNvSpPr/>
              <p:nvPr/>
            </p:nvSpPr>
            <p:spPr bwMode="auto">
              <a:xfrm>
                <a:off x="3312861" y="3715924"/>
                <a:ext cx="328802" cy="1833708"/>
              </a:xfrm>
              <a:custGeom>
                <a:avLst/>
                <a:gdLst>
                  <a:gd name="T0" fmla="*/ 26 w 26"/>
                  <a:gd name="T1" fmla="*/ 0 h 145"/>
                  <a:gd name="T2" fmla="*/ 0 w 26"/>
                  <a:gd name="T3" fmla="*/ 0 h 145"/>
                  <a:gd name="T4" fmla="*/ 2 w 26"/>
                  <a:gd name="T5" fmla="*/ 145 h 145"/>
                  <a:gd name="T6" fmla="*/ 26 w 26"/>
                  <a:gd name="T7" fmla="*/ 145 h 145"/>
                  <a:gd name="T8" fmla="*/ 26 w 26"/>
                  <a:gd name="T9" fmla="*/ 0 h 145"/>
                </a:gdLst>
                <a:ahLst/>
                <a:cxnLst>
                  <a:cxn ang="0">
                    <a:pos x="T0" y="T1"/>
                  </a:cxn>
                  <a:cxn ang="0">
                    <a:pos x="T2" y="T3"/>
                  </a:cxn>
                  <a:cxn ang="0">
                    <a:pos x="T4" y="T5"/>
                  </a:cxn>
                  <a:cxn ang="0">
                    <a:pos x="T6" y="T7"/>
                  </a:cxn>
                  <a:cxn ang="0">
                    <a:pos x="T8" y="T9"/>
                  </a:cxn>
                </a:cxnLst>
                <a:rect l="0" t="0" r="r" b="b"/>
                <a:pathLst>
                  <a:path w="26" h="145">
                    <a:moveTo>
                      <a:pt x="26" y="0"/>
                    </a:moveTo>
                    <a:lnTo>
                      <a:pt x="0" y="0"/>
                    </a:lnTo>
                    <a:lnTo>
                      <a:pt x="2" y="145"/>
                    </a:lnTo>
                    <a:lnTo>
                      <a:pt x="26" y="145"/>
                    </a:lnTo>
                    <a:lnTo>
                      <a:pt x="26"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50"/>
              <p:cNvSpPr>
                <a:spLocks noEditPoints="1"/>
              </p:cNvSpPr>
              <p:nvPr/>
            </p:nvSpPr>
            <p:spPr bwMode="auto">
              <a:xfrm>
                <a:off x="2655267" y="2691566"/>
                <a:ext cx="809359" cy="607019"/>
              </a:xfrm>
              <a:custGeom>
                <a:avLst/>
                <a:gdLst>
                  <a:gd name="T0" fmla="*/ 16 w 27"/>
                  <a:gd name="T1" fmla="*/ 6 h 20"/>
                  <a:gd name="T2" fmla="*/ 1 w 27"/>
                  <a:gd name="T3" fmla="*/ 2 h 20"/>
                  <a:gd name="T4" fmla="*/ 11 w 27"/>
                  <a:gd name="T5" fmla="*/ 14 h 20"/>
                  <a:gd name="T6" fmla="*/ 26 w 27"/>
                  <a:gd name="T7" fmla="*/ 18 h 20"/>
                  <a:gd name="T8" fmla="*/ 16 w 27"/>
                  <a:gd name="T9" fmla="*/ 6 h 20"/>
                  <a:gd name="T10" fmla="*/ 25 w 27"/>
                  <a:gd name="T11" fmla="*/ 18 h 20"/>
                  <a:gd name="T12" fmla="*/ 14 w 27"/>
                  <a:gd name="T13" fmla="*/ 14 h 20"/>
                  <a:gd name="T14" fmla="*/ 6 w 27"/>
                  <a:gd name="T15" fmla="*/ 5 h 20"/>
                  <a:gd name="T16" fmla="*/ 18 w 27"/>
                  <a:gd name="T17" fmla="*/ 9 h 20"/>
                  <a:gd name="T18" fmla="*/ 25 w 27"/>
                  <a:gd name="T19" fmla="*/ 1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 h="20">
                    <a:moveTo>
                      <a:pt x="16" y="6"/>
                    </a:moveTo>
                    <a:cubicBezTo>
                      <a:pt x="9" y="2"/>
                      <a:pt x="2" y="0"/>
                      <a:pt x="1" y="2"/>
                    </a:cubicBezTo>
                    <a:cubicBezTo>
                      <a:pt x="0" y="4"/>
                      <a:pt x="4" y="9"/>
                      <a:pt x="11" y="14"/>
                    </a:cubicBezTo>
                    <a:cubicBezTo>
                      <a:pt x="18" y="18"/>
                      <a:pt x="25" y="20"/>
                      <a:pt x="26" y="18"/>
                    </a:cubicBezTo>
                    <a:cubicBezTo>
                      <a:pt x="27" y="16"/>
                      <a:pt x="23" y="11"/>
                      <a:pt x="16" y="6"/>
                    </a:cubicBezTo>
                    <a:moveTo>
                      <a:pt x="25" y="18"/>
                    </a:moveTo>
                    <a:cubicBezTo>
                      <a:pt x="25" y="19"/>
                      <a:pt x="19" y="18"/>
                      <a:pt x="14" y="14"/>
                    </a:cubicBezTo>
                    <a:cubicBezTo>
                      <a:pt x="9" y="11"/>
                      <a:pt x="5" y="7"/>
                      <a:pt x="6" y="5"/>
                    </a:cubicBezTo>
                    <a:cubicBezTo>
                      <a:pt x="7" y="4"/>
                      <a:pt x="12" y="5"/>
                      <a:pt x="18" y="9"/>
                    </a:cubicBezTo>
                    <a:cubicBezTo>
                      <a:pt x="23" y="12"/>
                      <a:pt x="26" y="16"/>
                      <a:pt x="25" y="18"/>
                    </a:cubicBezTo>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 name="Freeform 151"/>
              <p:cNvSpPr>
                <a:spLocks noEditPoints="1"/>
              </p:cNvSpPr>
              <p:nvPr/>
            </p:nvSpPr>
            <p:spPr bwMode="auto">
              <a:xfrm>
                <a:off x="3426682" y="2691574"/>
                <a:ext cx="847302" cy="632311"/>
              </a:xfrm>
              <a:custGeom>
                <a:avLst/>
                <a:gdLst>
                  <a:gd name="T0" fmla="*/ 2 w 28"/>
                  <a:gd name="T1" fmla="*/ 19 h 21"/>
                  <a:gd name="T2" fmla="*/ 17 w 28"/>
                  <a:gd name="T3" fmla="*/ 14 h 21"/>
                  <a:gd name="T4" fmla="*/ 27 w 28"/>
                  <a:gd name="T5" fmla="*/ 2 h 21"/>
                  <a:gd name="T6" fmla="*/ 12 w 28"/>
                  <a:gd name="T7" fmla="*/ 7 h 21"/>
                  <a:gd name="T8" fmla="*/ 2 w 28"/>
                  <a:gd name="T9" fmla="*/ 19 h 21"/>
                  <a:gd name="T10" fmla="*/ 10 w 28"/>
                  <a:gd name="T11" fmla="*/ 10 h 21"/>
                  <a:gd name="T12" fmla="*/ 21 w 28"/>
                  <a:gd name="T13" fmla="*/ 6 h 21"/>
                  <a:gd name="T14" fmla="*/ 13 w 28"/>
                  <a:gd name="T15" fmla="*/ 15 h 21"/>
                  <a:gd name="T16" fmla="*/ 2 w 28"/>
                  <a:gd name="T17" fmla="*/ 19 h 21"/>
                  <a:gd name="T18" fmla="*/ 10 w 28"/>
                  <a:gd name="T19" fmla="*/ 1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21">
                    <a:moveTo>
                      <a:pt x="2" y="19"/>
                    </a:moveTo>
                    <a:cubicBezTo>
                      <a:pt x="3" y="21"/>
                      <a:pt x="10" y="19"/>
                      <a:pt x="17" y="14"/>
                    </a:cubicBezTo>
                    <a:cubicBezTo>
                      <a:pt x="23" y="10"/>
                      <a:pt x="28" y="4"/>
                      <a:pt x="27" y="2"/>
                    </a:cubicBezTo>
                    <a:cubicBezTo>
                      <a:pt x="25" y="0"/>
                      <a:pt x="19" y="2"/>
                      <a:pt x="12" y="7"/>
                    </a:cubicBezTo>
                    <a:cubicBezTo>
                      <a:pt x="5" y="12"/>
                      <a:pt x="0" y="17"/>
                      <a:pt x="2" y="19"/>
                    </a:cubicBezTo>
                    <a:moveTo>
                      <a:pt x="10" y="10"/>
                    </a:moveTo>
                    <a:cubicBezTo>
                      <a:pt x="15" y="6"/>
                      <a:pt x="20" y="5"/>
                      <a:pt x="21" y="6"/>
                    </a:cubicBezTo>
                    <a:cubicBezTo>
                      <a:pt x="22" y="7"/>
                      <a:pt x="19" y="11"/>
                      <a:pt x="13" y="15"/>
                    </a:cubicBezTo>
                    <a:cubicBezTo>
                      <a:pt x="8" y="18"/>
                      <a:pt x="3" y="20"/>
                      <a:pt x="2" y="19"/>
                    </a:cubicBezTo>
                    <a:cubicBezTo>
                      <a:pt x="1" y="17"/>
                      <a:pt x="5" y="13"/>
                      <a:pt x="10" y="10"/>
                    </a:cubicBezTo>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5" name="Oval 152"/>
              <p:cNvSpPr>
                <a:spLocks noChangeArrowheads="1"/>
              </p:cNvSpPr>
              <p:nvPr/>
            </p:nvSpPr>
            <p:spPr bwMode="auto">
              <a:xfrm>
                <a:off x="3338155" y="3146839"/>
                <a:ext cx="265575" cy="265575"/>
              </a:xfrm>
              <a:prstGeom prst="ellipse">
                <a:avLst/>
              </a:pr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 name="Freeform 153"/>
              <p:cNvSpPr/>
              <p:nvPr/>
            </p:nvSpPr>
            <p:spPr bwMode="auto">
              <a:xfrm>
                <a:off x="2313813" y="3260659"/>
                <a:ext cx="2314265" cy="455265"/>
              </a:xfrm>
              <a:custGeom>
                <a:avLst/>
                <a:gdLst>
                  <a:gd name="T0" fmla="*/ 183 w 183"/>
                  <a:gd name="T1" fmla="*/ 36 h 36"/>
                  <a:gd name="T2" fmla="*/ 0 w 183"/>
                  <a:gd name="T3" fmla="*/ 36 h 36"/>
                  <a:gd name="T4" fmla="*/ 0 w 183"/>
                  <a:gd name="T5" fmla="*/ 3 h 36"/>
                  <a:gd name="T6" fmla="*/ 183 w 183"/>
                  <a:gd name="T7" fmla="*/ 0 h 36"/>
                  <a:gd name="T8" fmla="*/ 183 w 183"/>
                  <a:gd name="T9" fmla="*/ 36 h 36"/>
                </a:gdLst>
                <a:ahLst/>
                <a:cxnLst>
                  <a:cxn ang="0">
                    <a:pos x="T0" y="T1"/>
                  </a:cxn>
                  <a:cxn ang="0">
                    <a:pos x="T2" y="T3"/>
                  </a:cxn>
                  <a:cxn ang="0">
                    <a:pos x="T4" y="T5"/>
                  </a:cxn>
                  <a:cxn ang="0">
                    <a:pos x="T6" y="T7"/>
                  </a:cxn>
                  <a:cxn ang="0">
                    <a:pos x="T8" y="T9"/>
                  </a:cxn>
                </a:cxnLst>
                <a:rect l="0" t="0" r="r" b="b"/>
                <a:pathLst>
                  <a:path w="183" h="36">
                    <a:moveTo>
                      <a:pt x="183" y="36"/>
                    </a:moveTo>
                    <a:lnTo>
                      <a:pt x="0" y="36"/>
                    </a:lnTo>
                    <a:lnTo>
                      <a:pt x="0" y="3"/>
                    </a:lnTo>
                    <a:lnTo>
                      <a:pt x="183" y="0"/>
                    </a:lnTo>
                    <a:lnTo>
                      <a:pt x="183" y="36"/>
                    </a:lnTo>
                    <a:close/>
                  </a:path>
                </a:pathLst>
              </a:cu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47" name="Freeform 154"/>
              <p:cNvSpPr/>
              <p:nvPr/>
            </p:nvSpPr>
            <p:spPr bwMode="auto">
              <a:xfrm>
                <a:off x="2313813" y="3260659"/>
                <a:ext cx="2314265" cy="455265"/>
              </a:xfrm>
              <a:custGeom>
                <a:avLst/>
                <a:gdLst>
                  <a:gd name="T0" fmla="*/ 183 w 183"/>
                  <a:gd name="T1" fmla="*/ 36 h 36"/>
                  <a:gd name="T2" fmla="*/ 0 w 183"/>
                  <a:gd name="T3" fmla="*/ 36 h 36"/>
                  <a:gd name="T4" fmla="*/ 0 w 183"/>
                  <a:gd name="T5" fmla="*/ 3 h 36"/>
                  <a:gd name="T6" fmla="*/ 183 w 183"/>
                  <a:gd name="T7" fmla="*/ 0 h 36"/>
                  <a:gd name="T8" fmla="*/ 183 w 183"/>
                  <a:gd name="T9" fmla="*/ 36 h 36"/>
                </a:gdLst>
                <a:ahLst/>
                <a:cxnLst>
                  <a:cxn ang="0">
                    <a:pos x="T0" y="T1"/>
                  </a:cxn>
                  <a:cxn ang="0">
                    <a:pos x="T2" y="T3"/>
                  </a:cxn>
                  <a:cxn ang="0">
                    <a:pos x="T4" y="T5"/>
                  </a:cxn>
                  <a:cxn ang="0">
                    <a:pos x="T6" y="T7"/>
                  </a:cxn>
                  <a:cxn ang="0">
                    <a:pos x="T8" y="T9"/>
                  </a:cxn>
                </a:cxnLst>
                <a:rect l="0" t="0" r="r" b="b"/>
                <a:pathLst>
                  <a:path w="183" h="36">
                    <a:moveTo>
                      <a:pt x="183" y="36"/>
                    </a:moveTo>
                    <a:lnTo>
                      <a:pt x="0" y="36"/>
                    </a:lnTo>
                    <a:lnTo>
                      <a:pt x="0" y="3"/>
                    </a:lnTo>
                    <a:lnTo>
                      <a:pt x="183" y="0"/>
                    </a:lnTo>
                    <a:lnTo>
                      <a:pt x="183" y="3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8" name="Freeform 155"/>
              <p:cNvSpPr/>
              <p:nvPr/>
            </p:nvSpPr>
            <p:spPr bwMode="auto">
              <a:xfrm>
                <a:off x="3262274" y="3260659"/>
                <a:ext cx="442626" cy="455265"/>
              </a:xfrm>
              <a:custGeom>
                <a:avLst/>
                <a:gdLst>
                  <a:gd name="T0" fmla="*/ 31 w 36"/>
                  <a:gd name="T1" fmla="*/ 36 h 36"/>
                  <a:gd name="T2" fmla="*/ 5 w 36"/>
                  <a:gd name="T3" fmla="*/ 36 h 36"/>
                  <a:gd name="T4" fmla="*/ 0 w 36"/>
                  <a:gd name="T5" fmla="*/ 0 h 36"/>
                  <a:gd name="T6" fmla="*/ 36 w 36"/>
                  <a:gd name="T7" fmla="*/ 0 h 36"/>
                  <a:gd name="T8" fmla="*/ 31 w 36"/>
                  <a:gd name="T9" fmla="*/ 36 h 36"/>
                </a:gdLst>
                <a:ahLst/>
                <a:cxnLst>
                  <a:cxn ang="0">
                    <a:pos x="T0" y="T1"/>
                  </a:cxn>
                  <a:cxn ang="0">
                    <a:pos x="T2" y="T3"/>
                  </a:cxn>
                  <a:cxn ang="0">
                    <a:pos x="T4" y="T5"/>
                  </a:cxn>
                  <a:cxn ang="0">
                    <a:pos x="T6" y="T7"/>
                  </a:cxn>
                  <a:cxn ang="0">
                    <a:pos x="T8" y="T9"/>
                  </a:cxn>
                </a:cxnLst>
                <a:rect l="0" t="0" r="r" b="b"/>
                <a:pathLst>
                  <a:path w="36" h="36">
                    <a:moveTo>
                      <a:pt x="31" y="36"/>
                    </a:moveTo>
                    <a:lnTo>
                      <a:pt x="5" y="36"/>
                    </a:lnTo>
                    <a:lnTo>
                      <a:pt x="0" y="0"/>
                    </a:lnTo>
                    <a:lnTo>
                      <a:pt x="36" y="0"/>
                    </a:lnTo>
                    <a:lnTo>
                      <a:pt x="31" y="36"/>
                    </a:lnTo>
                    <a:close/>
                  </a:path>
                </a:pathLst>
              </a:custGeom>
              <a:solidFill>
                <a:schemeClr val="accent3">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9" name="Freeform 156"/>
              <p:cNvSpPr/>
              <p:nvPr/>
            </p:nvSpPr>
            <p:spPr bwMode="auto">
              <a:xfrm>
                <a:off x="3249635" y="3260659"/>
                <a:ext cx="455265" cy="455265"/>
              </a:xfrm>
              <a:custGeom>
                <a:avLst/>
                <a:gdLst>
                  <a:gd name="T0" fmla="*/ 31 w 36"/>
                  <a:gd name="T1" fmla="*/ 36 h 36"/>
                  <a:gd name="T2" fmla="*/ 5 w 36"/>
                  <a:gd name="T3" fmla="*/ 36 h 36"/>
                  <a:gd name="T4" fmla="*/ 0 w 36"/>
                  <a:gd name="T5" fmla="*/ 0 h 36"/>
                  <a:gd name="T6" fmla="*/ 36 w 36"/>
                  <a:gd name="T7" fmla="*/ 0 h 36"/>
                  <a:gd name="T8" fmla="*/ 31 w 36"/>
                  <a:gd name="T9" fmla="*/ 36 h 36"/>
                </a:gdLst>
                <a:ahLst/>
                <a:cxnLst>
                  <a:cxn ang="0">
                    <a:pos x="T0" y="T1"/>
                  </a:cxn>
                  <a:cxn ang="0">
                    <a:pos x="T2" y="T3"/>
                  </a:cxn>
                  <a:cxn ang="0">
                    <a:pos x="T4" y="T5"/>
                  </a:cxn>
                  <a:cxn ang="0">
                    <a:pos x="T6" y="T7"/>
                  </a:cxn>
                  <a:cxn ang="0">
                    <a:pos x="T8" y="T9"/>
                  </a:cxn>
                </a:cxnLst>
                <a:rect l="0" t="0" r="r" b="b"/>
                <a:pathLst>
                  <a:path w="36" h="36">
                    <a:moveTo>
                      <a:pt x="31" y="36"/>
                    </a:moveTo>
                    <a:lnTo>
                      <a:pt x="5" y="36"/>
                    </a:lnTo>
                    <a:lnTo>
                      <a:pt x="0" y="0"/>
                    </a:lnTo>
                    <a:lnTo>
                      <a:pt x="36" y="0"/>
                    </a:lnTo>
                    <a:lnTo>
                      <a:pt x="31" y="3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0" name="Freeform 157"/>
              <p:cNvSpPr>
                <a:spLocks noEditPoints="1"/>
              </p:cNvSpPr>
              <p:nvPr/>
            </p:nvSpPr>
            <p:spPr bwMode="auto">
              <a:xfrm>
                <a:off x="2313813" y="3260659"/>
                <a:ext cx="935821" cy="37942"/>
              </a:xfrm>
              <a:custGeom>
                <a:avLst/>
                <a:gdLst>
                  <a:gd name="T0" fmla="*/ 0 w 74"/>
                  <a:gd name="T1" fmla="*/ 3 h 3"/>
                  <a:gd name="T2" fmla="*/ 0 w 74"/>
                  <a:gd name="T3" fmla="*/ 3 h 3"/>
                  <a:gd name="T4" fmla="*/ 0 w 74"/>
                  <a:gd name="T5" fmla="*/ 3 h 3"/>
                  <a:gd name="T6" fmla="*/ 74 w 74"/>
                  <a:gd name="T7" fmla="*/ 0 h 3"/>
                  <a:gd name="T8" fmla="*/ 74 w 74"/>
                  <a:gd name="T9" fmla="*/ 0 h 3"/>
                  <a:gd name="T10" fmla="*/ 0 w 74"/>
                  <a:gd name="T11" fmla="*/ 3 h 3"/>
                  <a:gd name="T12" fmla="*/ 74 w 74"/>
                  <a:gd name="T13" fmla="*/ 0 h 3"/>
                  <a:gd name="T14" fmla="*/ 74 w 74"/>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3">
                    <a:moveTo>
                      <a:pt x="0" y="3"/>
                    </a:moveTo>
                    <a:lnTo>
                      <a:pt x="0" y="3"/>
                    </a:lnTo>
                    <a:lnTo>
                      <a:pt x="0" y="3"/>
                    </a:lnTo>
                    <a:close/>
                    <a:moveTo>
                      <a:pt x="74" y="0"/>
                    </a:moveTo>
                    <a:lnTo>
                      <a:pt x="74" y="0"/>
                    </a:lnTo>
                    <a:lnTo>
                      <a:pt x="0" y="3"/>
                    </a:lnTo>
                    <a:lnTo>
                      <a:pt x="74" y="0"/>
                    </a:lnTo>
                    <a:lnTo>
                      <a:pt x="74" y="0"/>
                    </a:lnTo>
                    <a:close/>
                  </a:path>
                </a:pathLst>
              </a:custGeom>
              <a:solidFill>
                <a:srgbClr val="36252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1" name="Freeform 158"/>
              <p:cNvSpPr>
                <a:spLocks noEditPoints="1"/>
              </p:cNvSpPr>
              <p:nvPr/>
            </p:nvSpPr>
            <p:spPr bwMode="auto">
              <a:xfrm>
                <a:off x="2313813" y="3260659"/>
                <a:ext cx="935821" cy="37942"/>
              </a:xfrm>
              <a:custGeom>
                <a:avLst/>
                <a:gdLst>
                  <a:gd name="T0" fmla="*/ 0 w 74"/>
                  <a:gd name="T1" fmla="*/ 3 h 3"/>
                  <a:gd name="T2" fmla="*/ 0 w 74"/>
                  <a:gd name="T3" fmla="*/ 3 h 3"/>
                  <a:gd name="T4" fmla="*/ 0 w 74"/>
                  <a:gd name="T5" fmla="*/ 3 h 3"/>
                  <a:gd name="T6" fmla="*/ 74 w 74"/>
                  <a:gd name="T7" fmla="*/ 0 h 3"/>
                  <a:gd name="T8" fmla="*/ 74 w 74"/>
                  <a:gd name="T9" fmla="*/ 0 h 3"/>
                  <a:gd name="T10" fmla="*/ 0 w 74"/>
                  <a:gd name="T11" fmla="*/ 3 h 3"/>
                  <a:gd name="T12" fmla="*/ 74 w 74"/>
                  <a:gd name="T13" fmla="*/ 0 h 3"/>
                  <a:gd name="T14" fmla="*/ 74 w 74"/>
                  <a:gd name="T15" fmla="*/ 0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4" h="3">
                    <a:moveTo>
                      <a:pt x="0" y="3"/>
                    </a:moveTo>
                    <a:lnTo>
                      <a:pt x="0" y="3"/>
                    </a:lnTo>
                    <a:lnTo>
                      <a:pt x="0" y="3"/>
                    </a:lnTo>
                    <a:moveTo>
                      <a:pt x="74" y="0"/>
                    </a:moveTo>
                    <a:lnTo>
                      <a:pt x="74" y="0"/>
                    </a:lnTo>
                    <a:lnTo>
                      <a:pt x="0" y="3"/>
                    </a:lnTo>
                    <a:lnTo>
                      <a:pt x="74" y="0"/>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2" name="Freeform 159"/>
              <p:cNvSpPr>
                <a:spLocks noEditPoints="1"/>
              </p:cNvSpPr>
              <p:nvPr/>
            </p:nvSpPr>
            <p:spPr bwMode="auto">
              <a:xfrm>
                <a:off x="2465568" y="5549623"/>
                <a:ext cx="1024350" cy="0"/>
              </a:xfrm>
              <a:custGeom>
                <a:avLst/>
                <a:gdLst>
                  <a:gd name="T0" fmla="*/ 0 w 81"/>
                  <a:gd name="T1" fmla="*/ 0 w 81"/>
                  <a:gd name="T2" fmla="*/ 0 w 81"/>
                  <a:gd name="T3" fmla="*/ 0 w 81"/>
                  <a:gd name="T4" fmla="*/ 81 w 81"/>
                  <a:gd name="T5" fmla="*/ 69 w 81"/>
                  <a:gd name="T6" fmla="*/ 81 w 81"/>
                  <a:gd name="T7" fmla="*/ 81 w 81"/>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81">
                    <a:moveTo>
                      <a:pt x="0" y="0"/>
                    </a:moveTo>
                    <a:lnTo>
                      <a:pt x="0" y="0"/>
                    </a:lnTo>
                    <a:lnTo>
                      <a:pt x="0" y="0"/>
                    </a:lnTo>
                    <a:lnTo>
                      <a:pt x="0" y="0"/>
                    </a:lnTo>
                    <a:close/>
                    <a:moveTo>
                      <a:pt x="81" y="0"/>
                    </a:moveTo>
                    <a:lnTo>
                      <a:pt x="69" y="0"/>
                    </a:lnTo>
                    <a:lnTo>
                      <a:pt x="81" y="0"/>
                    </a:lnTo>
                    <a:lnTo>
                      <a:pt x="81" y="0"/>
                    </a:lnTo>
                    <a:close/>
                  </a:path>
                </a:pathLst>
              </a:custGeom>
              <a:solidFill>
                <a:srgbClr val="52383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3" name="Freeform 160"/>
              <p:cNvSpPr>
                <a:spLocks noEditPoints="1"/>
              </p:cNvSpPr>
              <p:nvPr/>
            </p:nvSpPr>
            <p:spPr bwMode="auto">
              <a:xfrm>
                <a:off x="2465568" y="5549623"/>
                <a:ext cx="1024350" cy="0"/>
              </a:xfrm>
              <a:custGeom>
                <a:avLst/>
                <a:gdLst>
                  <a:gd name="T0" fmla="*/ 0 w 81"/>
                  <a:gd name="T1" fmla="*/ 0 w 81"/>
                  <a:gd name="T2" fmla="*/ 0 w 81"/>
                  <a:gd name="T3" fmla="*/ 0 w 81"/>
                  <a:gd name="T4" fmla="*/ 81 w 81"/>
                  <a:gd name="T5" fmla="*/ 69 w 81"/>
                  <a:gd name="T6" fmla="*/ 81 w 81"/>
                  <a:gd name="T7" fmla="*/ 81 w 81"/>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81">
                    <a:moveTo>
                      <a:pt x="0" y="0"/>
                    </a:moveTo>
                    <a:lnTo>
                      <a:pt x="0" y="0"/>
                    </a:lnTo>
                    <a:lnTo>
                      <a:pt x="0" y="0"/>
                    </a:lnTo>
                    <a:lnTo>
                      <a:pt x="0" y="0"/>
                    </a:lnTo>
                    <a:moveTo>
                      <a:pt x="81" y="0"/>
                    </a:moveTo>
                    <a:lnTo>
                      <a:pt x="69" y="0"/>
                    </a:lnTo>
                    <a:lnTo>
                      <a:pt x="81" y="0"/>
                    </a:lnTo>
                    <a:lnTo>
                      <a:pt x="81"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4" name="Freeform 161"/>
              <p:cNvSpPr>
                <a:spLocks noEditPoints="1"/>
              </p:cNvSpPr>
              <p:nvPr/>
            </p:nvSpPr>
            <p:spPr bwMode="auto">
              <a:xfrm>
                <a:off x="2465568" y="3715924"/>
                <a:ext cx="1024350" cy="1833708"/>
              </a:xfrm>
              <a:custGeom>
                <a:avLst/>
                <a:gdLst>
                  <a:gd name="T0" fmla="*/ 81 w 81"/>
                  <a:gd name="T1" fmla="*/ 145 h 145"/>
                  <a:gd name="T2" fmla="*/ 69 w 81"/>
                  <a:gd name="T3" fmla="*/ 145 h 145"/>
                  <a:gd name="T4" fmla="*/ 69 w 81"/>
                  <a:gd name="T5" fmla="*/ 145 h 145"/>
                  <a:gd name="T6" fmla="*/ 81 w 81"/>
                  <a:gd name="T7" fmla="*/ 145 h 145"/>
                  <a:gd name="T8" fmla="*/ 81 w 81"/>
                  <a:gd name="T9" fmla="*/ 145 h 145"/>
                  <a:gd name="T10" fmla="*/ 67 w 81"/>
                  <a:gd name="T11" fmla="*/ 0 h 145"/>
                  <a:gd name="T12" fmla="*/ 0 w 81"/>
                  <a:gd name="T13" fmla="*/ 0 h 145"/>
                  <a:gd name="T14" fmla="*/ 0 w 81"/>
                  <a:gd name="T15" fmla="*/ 145 h 145"/>
                  <a:gd name="T16" fmla="*/ 0 w 81"/>
                  <a:gd name="T17" fmla="*/ 145 h 145"/>
                  <a:gd name="T18" fmla="*/ 69 w 81"/>
                  <a:gd name="T19" fmla="*/ 145 h 145"/>
                  <a:gd name="T20" fmla="*/ 67 w 81"/>
                  <a:gd name="T2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45">
                    <a:moveTo>
                      <a:pt x="81" y="145"/>
                    </a:moveTo>
                    <a:lnTo>
                      <a:pt x="69" y="145"/>
                    </a:lnTo>
                    <a:lnTo>
                      <a:pt x="69" y="145"/>
                    </a:lnTo>
                    <a:lnTo>
                      <a:pt x="81" y="145"/>
                    </a:lnTo>
                    <a:lnTo>
                      <a:pt x="81" y="145"/>
                    </a:lnTo>
                    <a:close/>
                    <a:moveTo>
                      <a:pt x="67" y="0"/>
                    </a:moveTo>
                    <a:lnTo>
                      <a:pt x="0" y="0"/>
                    </a:lnTo>
                    <a:lnTo>
                      <a:pt x="0" y="145"/>
                    </a:lnTo>
                    <a:lnTo>
                      <a:pt x="0" y="145"/>
                    </a:lnTo>
                    <a:lnTo>
                      <a:pt x="69" y="145"/>
                    </a:lnTo>
                    <a:lnTo>
                      <a:pt x="67" y="0"/>
                    </a:lnTo>
                    <a:close/>
                  </a:path>
                </a:pathLst>
              </a:custGeom>
              <a:solidFill>
                <a:schemeClr val="bg1">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5" name="Freeform 162"/>
              <p:cNvSpPr>
                <a:spLocks noEditPoints="1"/>
              </p:cNvSpPr>
              <p:nvPr/>
            </p:nvSpPr>
            <p:spPr bwMode="auto">
              <a:xfrm>
                <a:off x="2465568" y="3715924"/>
                <a:ext cx="1024350" cy="1833708"/>
              </a:xfrm>
              <a:custGeom>
                <a:avLst/>
                <a:gdLst>
                  <a:gd name="T0" fmla="*/ 81 w 81"/>
                  <a:gd name="T1" fmla="*/ 145 h 145"/>
                  <a:gd name="T2" fmla="*/ 69 w 81"/>
                  <a:gd name="T3" fmla="*/ 145 h 145"/>
                  <a:gd name="T4" fmla="*/ 69 w 81"/>
                  <a:gd name="T5" fmla="*/ 145 h 145"/>
                  <a:gd name="T6" fmla="*/ 81 w 81"/>
                  <a:gd name="T7" fmla="*/ 145 h 145"/>
                  <a:gd name="T8" fmla="*/ 81 w 81"/>
                  <a:gd name="T9" fmla="*/ 145 h 145"/>
                  <a:gd name="T10" fmla="*/ 67 w 81"/>
                  <a:gd name="T11" fmla="*/ 0 h 145"/>
                  <a:gd name="T12" fmla="*/ 0 w 81"/>
                  <a:gd name="T13" fmla="*/ 0 h 145"/>
                  <a:gd name="T14" fmla="*/ 0 w 81"/>
                  <a:gd name="T15" fmla="*/ 145 h 145"/>
                  <a:gd name="T16" fmla="*/ 0 w 81"/>
                  <a:gd name="T17" fmla="*/ 145 h 145"/>
                  <a:gd name="T18" fmla="*/ 69 w 81"/>
                  <a:gd name="T19" fmla="*/ 145 h 145"/>
                  <a:gd name="T20" fmla="*/ 67 w 81"/>
                  <a:gd name="T21" fmla="*/ 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45">
                    <a:moveTo>
                      <a:pt x="81" y="145"/>
                    </a:moveTo>
                    <a:lnTo>
                      <a:pt x="69" y="145"/>
                    </a:lnTo>
                    <a:lnTo>
                      <a:pt x="69" y="145"/>
                    </a:lnTo>
                    <a:lnTo>
                      <a:pt x="81" y="145"/>
                    </a:lnTo>
                    <a:lnTo>
                      <a:pt x="81" y="145"/>
                    </a:lnTo>
                    <a:moveTo>
                      <a:pt x="67" y="0"/>
                    </a:moveTo>
                    <a:lnTo>
                      <a:pt x="0" y="0"/>
                    </a:lnTo>
                    <a:lnTo>
                      <a:pt x="0" y="145"/>
                    </a:lnTo>
                    <a:lnTo>
                      <a:pt x="0" y="145"/>
                    </a:lnTo>
                    <a:lnTo>
                      <a:pt x="69" y="145"/>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6" name="Freeform 163"/>
              <p:cNvSpPr/>
              <p:nvPr/>
            </p:nvSpPr>
            <p:spPr bwMode="auto">
              <a:xfrm>
                <a:off x="3312861" y="3715924"/>
                <a:ext cx="177047" cy="1833708"/>
              </a:xfrm>
              <a:custGeom>
                <a:avLst/>
                <a:gdLst>
                  <a:gd name="T0" fmla="*/ 14 w 14"/>
                  <a:gd name="T1" fmla="*/ 0 h 145"/>
                  <a:gd name="T2" fmla="*/ 0 w 14"/>
                  <a:gd name="T3" fmla="*/ 0 h 145"/>
                  <a:gd name="T4" fmla="*/ 2 w 14"/>
                  <a:gd name="T5" fmla="*/ 145 h 145"/>
                  <a:gd name="T6" fmla="*/ 14 w 14"/>
                  <a:gd name="T7" fmla="*/ 145 h 145"/>
                  <a:gd name="T8" fmla="*/ 14 w 14"/>
                  <a:gd name="T9" fmla="*/ 0 h 145"/>
                </a:gdLst>
                <a:ahLst/>
                <a:cxnLst>
                  <a:cxn ang="0">
                    <a:pos x="T0" y="T1"/>
                  </a:cxn>
                  <a:cxn ang="0">
                    <a:pos x="T2" y="T3"/>
                  </a:cxn>
                  <a:cxn ang="0">
                    <a:pos x="T4" y="T5"/>
                  </a:cxn>
                  <a:cxn ang="0">
                    <a:pos x="T6" y="T7"/>
                  </a:cxn>
                  <a:cxn ang="0">
                    <a:pos x="T8" y="T9"/>
                  </a:cxn>
                </a:cxnLst>
                <a:rect l="0" t="0" r="r" b="b"/>
                <a:pathLst>
                  <a:path w="14" h="145">
                    <a:moveTo>
                      <a:pt x="14" y="0"/>
                    </a:moveTo>
                    <a:lnTo>
                      <a:pt x="0" y="0"/>
                    </a:lnTo>
                    <a:lnTo>
                      <a:pt x="2" y="145"/>
                    </a:lnTo>
                    <a:lnTo>
                      <a:pt x="14" y="145"/>
                    </a:lnTo>
                    <a:lnTo>
                      <a:pt x="14" y="0"/>
                    </a:lnTo>
                    <a:close/>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7" name="Freeform 164"/>
              <p:cNvSpPr/>
              <p:nvPr/>
            </p:nvSpPr>
            <p:spPr bwMode="auto">
              <a:xfrm>
                <a:off x="3312861" y="3715924"/>
                <a:ext cx="177047" cy="1833708"/>
              </a:xfrm>
              <a:custGeom>
                <a:avLst/>
                <a:gdLst>
                  <a:gd name="T0" fmla="*/ 14 w 14"/>
                  <a:gd name="T1" fmla="*/ 0 h 145"/>
                  <a:gd name="T2" fmla="*/ 0 w 14"/>
                  <a:gd name="T3" fmla="*/ 0 h 145"/>
                  <a:gd name="T4" fmla="*/ 2 w 14"/>
                  <a:gd name="T5" fmla="*/ 145 h 145"/>
                  <a:gd name="T6" fmla="*/ 14 w 14"/>
                  <a:gd name="T7" fmla="*/ 145 h 145"/>
                  <a:gd name="T8" fmla="*/ 14 w 14"/>
                  <a:gd name="T9" fmla="*/ 0 h 145"/>
                </a:gdLst>
                <a:ahLst/>
                <a:cxnLst>
                  <a:cxn ang="0">
                    <a:pos x="T0" y="T1"/>
                  </a:cxn>
                  <a:cxn ang="0">
                    <a:pos x="T2" y="T3"/>
                  </a:cxn>
                  <a:cxn ang="0">
                    <a:pos x="T4" y="T5"/>
                  </a:cxn>
                  <a:cxn ang="0">
                    <a:pos x="T6" y="T7"/>
                  </a:cxn>
                  <a:cxn ang="0">
                    <a:pos x="T8" y="T9"/>
                  </a:cxn>
                </a:cxnLst>
                <a:rect l="0" t="0" r="r" b="b"/>
                <a:pathLst>
                  <a:path w="14" h="145">
                    <a:moveTo>
                      <a:pt x="14" y="0"/>
                    </a:moveTo>
                    <a:lnTo>
                      <a:pt x="0" y="0"/>
                    </a:lnTo>
                    <a:lnTo>
                      <a:pt x="2" y="145"/>
                    </a:lnTo>
                    <a:lnTo>
                      <a:pt x="14" y="145"/>
                    </a:lnTo>
                    <a:lnTo>
                      <a:pt x="1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 name="Freeform 165"/>
              <p:cNvSpPr/>
              <p:nvPr/>
            </p:nvSpPr>
            <p:spPr bwMode="auto">
              <a:xfrm>
                <a:off x="2465568" y="3715924"/>
                <a:ext cx="847302" cy="0"/>
              </a:xfrm>
              <a:custGeom>
                <a:avLst/>
                <a:gdLst>
                  <a:gd name="T0" fmla="*/ 67 w 67"/>
                  <a:gd name="T1" fmla="*/ 0 w 67"/>
                  <a:gd name="T2" fmla="*/ 0 w 67"/>
                  <a:gd name="T3" fmla="*/ 67 w 67"/>
                  <a:gd name="T4" fmla="*/ 67 w 67"/>
                  <a:gd name="T5" fmla="*/ 67 w 67"/>
                  <a:gd name="T6" fmla="*/ 67 w 67"/>
                </a:gdLst>
                <a:ahLst/>
                <a:cxnLst>
                  <a:cxn ang="0">
                    <a:pos x="T0" y="0"/>
                  </a:cxn>
                  <a:cxn ang="0">
                    <a:pos x="T1" y="0"/>
                  </a:cxn>
                  <a:cxn ang="0">
                    <a:pos x="T2" y="0"/>
                  </a:cxn>
                  <a:cxn ang="0">
                    <a:pos x="T3" y="0"/>
                  </a:cxn>
                  <a:cxn ang="0">
                    <a:pos x="T4" y="0"/>
                  </a:cxn>
                  <a:cxn ang="0">
                    <a:pos x="T5" y="0"/>
                  </a:cxn>
                  <a:cxn ang="0">
                    <a:pos x="T6" y="0"/>
                  </a:cxn>
                </a:cxnLst>
                <a:rect l="0" t="0" r="r" b="b"/>
                <a:pathLst>
                  <a:path w="67">
                    <a:moveTo>
                      <a:pt x="67" y="0"/>
                    </a:moveTo>
                    <a:lnTo>
                      <a:pt x="0" y="0"/>
                    </a:lnTo>
                    <a:lnTo>
                      <a:pt x="0" y="0"/>
                    </a:lnTo>
                    <a:lnTo>
                      <a:pt x="67" y="0"/>
                    </a:lnTo>
                    <a:lnTo>
                      <a:pt x="67" y="0"/>
                    </a:lnTo>
                    <a:lnTo>
                      <a:pt x="67" y="0"/>
                    </a:lnTo>
                    <a:lnTo>
                      <a:pt x="67" y="0"/>
                    </a:lnTo>
                    <a:close/>
                  </a:path>
                </a:pathLst>
              </a:custGeom>
              <a:solidFill>
                <a:srgbClr val="5E606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9" name="Freeform 166"/>
              <p:cNvSpPr/>
              <p:nvPr/>
            </p:nvSpPr>
            <p:spPr bwMode="auto">
              <a:xfrm>
                <a:off x="2465568" y="3715924"/>
                <a:ext cx="847302" cy="0"/>
              </a:xfrm>
              <a:custGeom>
                <a:avLst/>
                <a:gdLst>
                  <a:gd name="T0" fmla="*/ 67 w 67"/>
                  <a:gd name="T1" fmla="*/ 0 w 67"/>
                  <a:gd name="T2" fmla="*/ 0 w 67"/>
                  <a:gd name="T3" fmla="*/ 67 w 67"/>
                  <a:gd name="T4" fmla="*/ 67 w 67"/>
                  <a:gd name="T5" fmla="*/ 67 w 67"/>
                  <a:gd name="T6" fmla="*/ 67 w 67"/>
                </a:gdLst>
                <a:ahLst/>
                <a:cxnLst>
                  <a:cxn ang="0">
                    <a:pos x="T0" y="0"/>
                  </a:cxn>
                  <a:cxn ang="0">
                    <a:pos x="T1" y="0"/>
                  </a:cxn>
                  <a:cxn ang="0">
                    <a:pos x="T2" y="0"/>
                  </a:cxn>
                  <a:cxn ang="0">
                    <a:pos x="T3" y="0"/>
                  </a:cxn>
                  <a:cxn ang="0">
                    <a:pos x="T4" y="0"/>
                  </a:cxn>
                  <a:cxn ang="0">
                    <a:pos x="T5" y="0"/>
                  </a:cxn>
                  <a:cxn ang="0">
                    <a:pos x="T6" y="0"/>
                  </a:cxn>
                </a:cxnLst>
                <a:rect l="0" t="0" r="r" b="b"/>
                <a:pathLst>
                  <a:path w="67">
                    <a:moveTo>
                      <a:pt x="67" y="0"/>
                    </a:moveTo>
                    <a:lnTo>
                      <a:pt x="0" y="0"/>
                    </a:lnTo>
                    <a:lnTo>
                      <a:pt x="0" y="0"/>
                    </a:lnTo>
                    <a:lnTo>
                      <a:pt x="67" y="0"/>
                    </a:lnTo>
                    <a:lnTo>
                      <a:pt x="67" y="0"/>
                    </a:lnTo>
                    <a:lnTo>
                      <a:pt x="67" y="0"/>
                    </a:lnTo>
                    <a:lnTo>
                      <a:pt x="6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 name="Freeform 167"/>
              <p:cNvSpPr/>
              <p:nvPr/>
            </p:nvSpPr>
            <p:spPr bwMode="auto">
              <a:xfrm>
                <a:off x="2313813" y="3260659"/>
                <a:ext cx="999057" cy="455265"/>
              </a:xfrm>
              <a:custGeom>
                <a:avLst/>
                <a:gdLst>
                  <a:gd name="T0" fmla="*/ 74 w 79"/>
                  <a:gd name="T1" fmla="*/ 0 h 36"/>
                  <a:gd name="T2" fmla="*/ 0 w 79"/>
                  <a:gd name="T3" fmla="*/ 3 h 36"/>
                  <a:gd name="T4" fmla="*/ 0 w 79"/>
                  <a:gd name="T5" fmla="*/ 3 h 36"/>
                  <a:gd name="T6" fmla="*/ 0 w 79"/>
                  <a:gd name="T7" fmla="*/ 36 h 36"/>
                  <a:gd name="T8" fmla="*/ 12 w 79"/>
                  <a:gd name="T9" fmla="*/ 36 h 36"/>
                  <a:gd name="T10" fmla="*/ 79 w 79"/>
                  <a:gd name="T11" fmla="*/ 36 h 36"/>
                  <a:gd name="T12" fmla="*/ 74 w 79"/>
                  <a:gd name="T13" fmla="*/ 0 h 36"/>
                </a:gdLst>
                <a:ahLst/>
                <a:cxnLst>
                  <a:cxn ang="0">
                    <a:pos x="T0" y="T1"/>
                  </a:cxn>
                  <a:cxn ang="0">
                    <a:pos x="T2" y="T3"/>
                  </a:cxn>
                  <a:cxn ang="0">
                    <a:pos x="T4" y="T5"/>
                  </a:cxn>
                  <a:cxn ang="0">
                    <a:pos x="T6" y="T7"/>
                  </a:cxn>
                  <a:cxn ang="0">
                    <a:pos x="T8" y="T9"/>
                  </a:cxn>
                  <a:cxn ang="0">
                    <a:pos x="T10" y="T11"/>
                  </a:cxn>
                  <a:cxn ang="0">
                    <a:pos x="T12" y="T13"/>
                  </a:cxn>
                </a:cxnLst>
                <a:rect l="0" t="0" r="r" b="b"/>
                <a:pathLst>
                  <a:path w="79" h="36">
                    <a:moveTo>
                      <a:pt x="74" y="0"/>
                    </a:moveTo>
                    <a:lnTo>
                      <a:pt x="0" y="3"/>
                    </a:lnTo>
                    <a:lnTo>
                      <a:pt x="0" y="3"/>
                    </a:lnTo>
                    <a:lnTo>
                      <a:pt x="0" y="36"/>
                    </a:lnTo>
                    <a:lnTo>
                      <a:pt x="12" y="36"/>
                    </a:lnTo>
                    <a:lnTo>
                      <a:pt x="79" y="36"/>
                    </a:lnTo>
                    <a:lnTo>
                      <a:pt x="74" y="0"/>
                    </a:ln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1" name="Freeform 168"/>
              <p:cNvSpPr/>
              <p:nvPr/>
            </p:nvSpPr>
            <p:spPr bwMode="auto">
              <a:xfrm>
                <a:off x="2313813" y="3260659"/>
                <a:ext cx="999057" cy="455265"/>
              </a:xfrm>
              <a:custGeom>
                <a:avLst/>
                <a:gdLst>
                  <a:gd name="T0" fmla="*/ 74 w 79"/>
                  <a:gd name="T1" fmla="*/ 0 h 36"/>
                  <a:gd name="T2" fmla="*/ 0 w 79"/>
                  <a:gd name="T3" fmla="*/ 3 h 36"/>
                  <a:gd name="T4" fmla="*/ 0 w 79"/>
                  <a:gd name="T5" fmla="*/ 3 h 36"/>
                  <a:gd name="T6" fmla="*/ 0 w 79"/>
                  <a:gd name="T7" fmla="*/ 36 h 36"/>
                  <a:gd name="T8" fmla="*/ 12 w 79"/>
                  <a:gd name="T9" fmla="*/ 36 h 36"/>
                  <a:gd name="T10" fmla="*/ 79 w 79"/>
                  <a:gd name="T11" fmla="*/ 36 h 36"/>
                  <a:gd name="T12" fmla="*/ 74 w 79"/>
                  <a:gd name="T13" fmla="*/ 0 h 36"/>
                </a:gdLst>
                <a:ahLst/>
                <a:cxnLst>
                  <a:cxn ang="0">
                    <a:pos x="T0" y="T1"/>
                  </a:cxn>
                  <a:cxn ang="0">
                    <a:pos x="T2" y="T3"/>
                  </a:cxn>
                  <a:cxn ang="0">
                    <a:pos x="T4" y="T5"/>
                  </a:cxn>
                  <a:cxn ang="0">
                    <a:pos x="T6" y="T7"/>
                  </a:cxn>
                  <a:cxn ang="0">
                    <a:pos x="T8" y="T9"/>
                  </a:cxn>
                  <a:cxn ang="0">
                    <a:pos x="T10" y="T11"/>
                  </a:cxn>
                  <a:cxn ang="0">
                    <a:pos x="T12" y="T13"/>
                  </a:cxn>
                </a:cxnLst>
                <a:rect l="0" t="0" r="r" b="b"/>
                <a:pathLst>
                  <a:path w="79" h="36">
                    <a:moveTo>
                      <a:pt x="74" y="0"/>
                    </a:moveTo>
                    <a:lnTo>
                      <a:pt x="0" y="3"/>
                    </a:lnTo>
                    <a:lnTo>
                      <a:pt x="0" y="3"/>
                    </a:lnTo>
                    <a:lnTo>
                      <a:pt x="0" y="36"/>
                    </a:lnTo>
                    <a:lnTo>
                      <a:pt x="12" y="36"/>
                    </a:lnTo>
                    <a:lnTo>
                      <a:pt x="79" y="36"/>
                    </a:lnTo>
                    <a:lnTo>
                      <a:pt x="74"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 name="Freeform 169"/>
              <p:cNvSpPr/>
              <p:nvPr/>
            </p:nvSpPr>
            <p:spPr bwMode="auto">
              <a:xfrm>
                <a:off x="3249624" y="3260659"/>
                <a:ext cx="240293" cy="455265"/>
              </a:xfrm>
              <a:custGeom>
                <a:avLst/>
                <a:gdLst>
                  <a:gd name="T0" fmla="*/ 8 w 8"/>
                  <a:gd name="T1" fmla="*/ 0 h 15"/>
                  <a:gd name="T2" fmla="*/ 3 w 8"/>
                  <a:gd name="T3" fmla="*/ 0 h 15"/>
                  <a:gd name="T4" fmla="*/ 3 w 8"/>
                  <a:gd name="T5" fmla="*/ 0 h 15"/>
                  <a:gd name="T6" fmla="*/ 0 w 8"/>
                  <a:gd name="T7" fmla="*/ 0 h 15"/>
                  <a:gd name="T8" fmla="*/ 0 w 8"/>
                  <a:gd name="T9" fmla="*/ 0 h 15"/>
                  <a:gd name="T10" fmla="*/ 2 w 8"/>
                  <a:gd name="T11" fmla="*/ 15 h 15"/>
                  <a:gd name="T12" fmla="*/ 2 w 8"/>
                  <a:gd name="T13" fmla="*/ 15 h 15"/>
                  <a:gd name="T14" fmla="*/ 2 w 8"/>
                  <a:gd name="T15" fmla="*/ 15 h 15"/>
                  <a:gd name="T16" fmla="*/ 8 w 8"/>
                  <a:gd name="T17" fmla="*/ 15 h 15"/>
                  <a:gd name="T18" fmla="*/ 8 w 8"/>
                  <a:gd name="T1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5">
                    <a:moveTo>
                      <a:pt x="8" y="0"/>
                    </a:moveTo>
                    <a:cubicBezTo>
                      <a:pt x="3" y="0"/>
                      <a:pt x="3" y="0"/>
                      <a:pt x="3" y="0"/>
                    </a:cubicBezTo>
                    <a:cubicBezTo>
                      <a:pt x="3" y="0"/>
                      <a:pt x="3" y="0"/>
                      <a:pt x="3" y="0"/>
                    </a:cubicBezTo>
                    <a:cubicBezTo>
                      <a:pt x="0" y="0"/>
                      <a:pt x="0" y="0"/>
                      <a:pt x="0" y="0"/>
                    </a:cubicBezTo>
                    <a:cubicBezTo>
                      <a:pt x="0" y="0"/>
                      <a:pt x="0" y="0"/>
                      <a:pt x="0" y="0"/>
                    </a:cubicBezTo>
                    <a:cubicBezTo>
                      <a:pt x="2" y="15"/>
                      <a:pt x="2" y="15"/>
                      <a:pt x="2" y="15"/>
                    </a:cubicBezTo>
                    <a:cubicBezTo>
                      <a:pt x="2" y="15"/>
                      <a:pt x="2" y="15"/>
                      <a:pt x="2" y="15"/>
                    </a:cubicBezTo>
                    <a:cubicBezTo>
                      <a:pt x="2" y="15"/>
                      <a:pt x="2" y="15"/>
                      <a:pt x="2" y="15"/>
                    </a:cubicBezTo>
                    <a:cubicBezTo>
                      <a:pt x="8" y="15"/>
                      <a:pt x="8" y="15"/>
                      <a:pt x="8" y="15"/>
                    </a:cubicBezTo>
                    <a:cubicBezTo>
                      <a:pt x="8" y="0"/>
                      <a:pt x="8" y="0"/>
                      <a:pt x="8" y="0"/>
                    </a:cubicBezTo>
                  </a:path>
                </a:pathLst>
              </a:custGeom>
              <a:solidFill>
                <a:schemeClr val="accent3">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grpSp>
        <p:nvGrpSpPr>
          <p:cNvPr id="119" name="组合 118"/>
          <p:cNvGrpSpPr/>
          <p:nvPr/>
        </p:nvGrpSpPr>
        <p:grpSpPr>
          <a:xfrm>
            <a:off x="398532" y="373193"/>
            <a:ext cx="3352855" cy="581149"/>
            <a:chOff x="4662605" y="245621"/>
            <a:chExt cx="3352855" cy="581149"/>
          </a:xfrm>
        </p:grpSpPr>
        <p:grpSp>
          <p:nvGrpSpPr>
            <p:cNvPr id="120" name="组合 119"/>
            <p:cNvGrpSpPr/>
            <p:nvPr/>
          </p:nvGrpSpPr>
          <p:grpSpPr>
            <a:xfrm>
              <a:off x="4662605" y="245621"/>
              <a:ext cx="3092804" cy="581149"/>
              <a:chOff x="7799505" y="1198121"/>
              <a:chExt cx="3092804" cy="581149"/>
            </a:xfrm>
          </p:grpSpPr>
          <p:grpSp>
            <p:nvGrpSpPr>
              <p:cNvPr id="128" name="组合 127"/>
              <p:cNvGrpSpPr/>
              <p:nvPr/>
            </p:nvGrpSpPr>
            <p:grpSpPr>
              <a:xfrm flipH="1">
                <a:off x="7799505" y="1198121"/>
                <a:ext cx="960120" cy="581149"/>
                <a:chOff x="9787459" y="1304801"/>
                <a:chExt cx="960120" cy="581149"/>
              </a:xfrm>
            </p:grpSpPr>
            <p:grpSp>
              <p:nvGrpSpPr>
                <p:cNvPr id="131" name="组合 130"/>
                <p:cNvGrpSpPr/>
                <p:nvPr/>
              </p:nvGrpSpPr>
              <p:grpSpPr>
                <a:xfrm>
                  <a:off x="9858579" y="1340361"/>
                  <a:ext cx="889000" cy="503679"/>
                  <a:chOff x="7378700" y="2527300"/>
                  <a:chExt cx="889000" cy="1090950"/>
                </a:xfrm>
              </p:grpSpPr>
              <p:cxnSp>
                <p:nvCxnSpPr>
                  <p:cNvPr id="134" name="直接连接符 133"/>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132" name="椭圆 131"/>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椭圆 132"/>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9" name="文本框 128"/>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130" name="矩形 129"/>
              <p:cNvSpPr/>
              <p:nvPr/>
            </p:nvSpPr>
            <p:spPr>
              <a:xfrm>
                <a:off x="8383289" y="1263659"/>
                <a:ext cx="2509020" cy="461665"/>
              </a:xfrm>
              <a:prstGeom prst="rect">
                <a:avLst/>
              </a:prstGeom>
            </p:spPr>
            <p:txBody>
              <a:bodyPr wrap="none">
                <a:spAutoFit/>
              </a:bodyPr>
              <a:lstStyle/>
              <a:p>
                <a:r>
                  <a:rPr lang="zh-CN" altLang="en-US" sz="2400" dirty="0"/>
                  <a:t>  主要用到的权限</a:t>
                </a:r>
                <a:endParaRPr lang="zh-CN" altLang="en-US" sz="2400" dirty="0"/>
              </a:p>
            </p:txBody>
          </p:sp>
        </p:grpSp>
        <p:grpSp>
          <p:nvGrpSpPr>
            <p:cNvPr id="121" name="组合 120"/>
            <p:cNvGrpSpPr/>
            <p:nvPr/>
          </p:nvGrpSpPr>
          <p:grpSpPr>
            <a:xfrm flipV="1">
              <a:off x="7060836" y="245621"/>
              <a:ext cx="954624" cy="581149"/>
              <a:chOff x="10658316" y="1304801"/>
              <a:chExt cx="954624" cy="581149"/>
            </a:xfrm>
          </p:grpSpPr>
          <p:grpSp>
            <p:nvGrpSpPr>
              <p:cNvPr id="122" name="组合 121"/>
              <p:cNvGrpSpPr/>
              <p:nvPr/>
            </p:nvGrpSpPr>
            <p:grpSpPr>
              <a:xfrm>
                <a:off x="10736640" y="1358569"/>
                <a:ext cx="876300" cy="507281"/>
                <a:chOff x="8256761" y="2566740"/>
                <a:chExt cx="876300" cy="1098752"/>
              </a:xfrm>
            </p:grpSpPr>
            <p:cxnSp>
              <p:nvCxnSpPr>
                <p:cNvPr id="125" name="直接连接符 124"/>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123" name="椭圆 122"/>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37" name="Group 4536"/>
          <p:cNvGrpSpPr/>
          <p:nvPr/>
        </p:nvGrpSpPr>
        <p:grpSpPr>
          <a:xfrm>
            <a:off x="2590093" y="2413777"/>
            <a:ext cx="801986" cy="752510"/>
            <a:chOff x="0" y="0"/>
            <a:chExt cx="624331" cy="624331"/>
          </a:xfrm>
        </p:grpSpPr>
        <p:sp>
          <p:nvSpPr>
            <p:cNvPr id="138" name="Shape 4534"/>
            <p:cNvSpPr/>
            <p:nvPr/>
          </p:nvSpPr>
          <p:spPr>
            <a:xfrm>
              <a:off x="0" y="0"/>
              <a:ext cx="624332" cy="62433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FFFF"/>
            </a:solidFill>
            <a:ln w="12700" cap="flat">
              <a:solidFill>
                <a:schemeClr val="tx1">
                  <a:lumMod val="50000"/>
                  <a:lumOff val="50000"/>
                </a:schemeClr>
              </a:solidFill>
              <a:prstDash val="solid"/>
              <a:miter lim="400000"/>
            </a:ln>
            <a:effectLst/>
          </p:spPr>
          <p:txBody>
            <a:bodyPr wrap="square" lIns="50800" tIns="50800" rIns="50800" bIns="50800" numCol="1" anchor="ctr">
              <a:noAutofit/>
            </a:bodyPr>
            <a:lstStyle/>
            <a:p>
              <a:pPr lvl="0" algn="l">
                <a:defRPr sz="3100" b="1">
                  <a:latin typeface="Kontrapunkt Bob Bold"/>
                  <a:ea typeface="Kontrapunkt Bob Bold"/>
                  <a:cs typeface="Kontrapunkt Bob Bold"/>
                  <a:sym typeface="Kontrapunkt Bob Bold"/>
                </a:defRPr>
              </a:pPr>
            </a:p>
          </p:txBody>
        </p:sp>
        <p:sp>
          <p:nvSpPr>
            <p:cNvPr id="139" name="Shape 4535"/>
            <p:cNvSpPr/>
            <p:nvPr/>
          </p:nvSpPr>
          <p:spPr>
            <a:xfrm>
              <a:off x="166531" y="159396"/>
              <a:ext cx="291270" cy="305540"/>
            </a:xfrm>
            <a:custGeom>
              <a:avLst/>
              <a:gdLst/>
              <a:ahLst/>
              <a:cxnLst>
                <a:cxn ang="0">
                  <a:pos x="wd2" y="hd2"/>
                </a:cxn>
                <a:cxn ang="5400000">
                  <a:pos x="wd2" y="hd2"/>
                </a:cxn>
                <a:cxn ang="10800000">
                  <a:pos x="wd2" y="hd2"/>
                </a:cxn>
                <a:cxn ang="16200000">
                  <a:pos x="wd2" y="hd2"/>
                </a:cxn>
              </a:cxnLst>
              <a:rect l="0" t="0" r="r" b="b"/>
              <a:pathLst>
                <a:path w="21005" h="21302" extrusionOk="0">
                  <a:moveTo>
                    <a:pt x="7820" y="21302"/>
                  </a:moveTo>
                  <a:cubicBezTo>
                    <a:pt x="7134" y="21302"/>
                    <a:pt x="6486" y="20992"/>
                    <a:pt x="6071" y="20461"/>
                  </a:cubicBezTo>
                  <a:lnTo>
                    <a:pt x="446" y="13281"/>
                  </a:lnTo>
                  <a:cubicBezTo>
                    <a:pt x="-286" y="12346"/>
                    <a:pt x="-96" y="11016"/>
                    <a:pt x="870" y="10309"/>
                  </a:cubicBezTo>
                  <a:cubicBezTo>
                    <a:pt x="1839" y="9601"/>
                    <a:pt x="3213" y="9787"/>
                    <a:pt x="3944" y="10719"/>
                  </a:cubicBezTo>
                  <a:lnTo>
                    <a:pt x="7644" y="15443"/>
                  </a:lnTo>
                  <a:lnTo>
                    <a:pt x="16947" y="999"/>
                  </a:lnTo>
                  <a:cubicBezTo>
                    <a:pt x="17588" y="6"/>
                    <a:pt x="18941" y="-298"/>
                    <a:pt x="19970" y="321"/>
                  </a:cubicBezTo>
                  <a:cubicBezTo>
                    <a:pt x="20999" y="939"/>
                    <a:pt x="21314" y="2249"/>
                    <a:pt x="20673" y="3242"/>
                  </a:cubicBezTo>
                  <a:lnTo>
                    <a:pt x="9683" y="20302"/>
                  </a:lnTo>
                  <a:cubicBezTo>
                    <a:pt x="9300" y="20895"/>
                    <a:pt x="8641" y="21269"/>
                    <a:pt x="7920" y="21300"/>
                  </a:cubicBezTo>
                  <a:cubicBezTo>
                    <a:pt x="7886" y="21302"/>
                    <a:pt x="7852" y="21302"/>
                    <a:pt x="7820" y="21302"/>
                  </a:cubicBezTo>
                  <a:close/>
                </a:path>
              </a:pathLst>
            </a:custGeom>
            <a:solidFill>
              <a:schemeClr val="tx1">
                <a:lumMod val="50000"/>
                <a:lumOff val="50000"/>
              </a:schemeClr>
            </a:solidFill>
            <a:ln w="12700" cap="flat">
              <a:noFill/>
              <a:miter lim="400000"/>
            </a:ln>
            <a:effectLst/>
          </p:spPr>
          <p:txBody>
            <a:bodyPr wrap="square" lIns="38100" tIns="38100" rIns="38100" bIns="38100" numCol="1" anchor="ctr">
              <a:noAutofit/>
            </a:bodyPr>
            <a:lstStyle/>
            <a:p>
              <a:pPr lvl="0">
                <a:defRPr sz="3200">
                  <a:solidFill>
                    <a:srgbClr val="FFFFFF"/>
                  </a:solidFill>
                  <a:latin typeface="Helvetica Light"/>
                  <a:ea typeface="Helvetica Light"/>
                  <a:cs typeface="Helvetica Light"/>
                  <a:sym typeface="Helvetica Light"/>
                </a:defRPr>
              </a:p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 calcmode="lin" valueType="num">
                                      <p:cBhvr additive="base">
                                        <p:cTn id="11" dur="500" fill="hold"/>
                                        <p:tgtEl>
                                          <p:spTgt spid="31"/>
                                        </p:tgtEl>
                                        <p:attrNameLst>
                                          <p:attrName>ppt_x</p:attrName>
                                        </p:attrNameLst>
                                      </p:cBhvr>
                                      <p:tavLst>
                                        <p:tav tm="0">
                                          <p:val>
                                            <p:strVal val="0-#ppt_w/2"/>
                                          </p:val>
                                        </p:tav>
                                        <p:tav tm="100000">
                                          <p:val>
                                            <p:strVal val="#ppt_x"/>
                                          </p:val>
                                        </p:tav>
                                      </p:tavLst>
                                    </p:anim>
                                    <p:anim calcmode="lin" valueType="num">
                                      <p:cBhvr additive="base">
                                        <p:cTn id="12" dur="500" fill="hold"/>
                                        <p:tgtEl>
                                          <p:spTgt spid="31"/>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par>
                          <p:cTn id="17" fill="hold">
                            <p:stCondLst>
                              <p:cond delay="1500"/>
                            </p:stCondLst>
                            <p:childTnLst>
                              <p:par>
                                <p:cTn id="18" presetID="10" presetClass="entr" presetSubtype="0" fill="hold" nodeType="after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22"/>
                                        </p:tgtEl>
                                        <p:attrNameLst>
                                          <p:attrName>style.visibility</p:attrName>
                                        </p:attrNameLst>
                                      </p:cBhvr>
                                      <p:to>
                                        <p:strVal val="visible"/>
                                      </p:to>
                                    </p:set>
                                    <p:animEffect transition="in" filter="wipe(left)">
                                      <p:cBhvr>
                                        <p:cTn id="24" dur="500"/>
                                        <p:tgtEl>
                                          <p:spTgt spid="22"/>
                                        </p:tgtEl>
                                      </p:cBhvr>
                                    </p:animEffect>
                                  </p:childTnLst>
                                </p:cTn>
                              </p:par>
                            </p:childTnLst>
                          </p:cTn>
                        </p:par>
                        <p:par>
                          <p:cTn id="25" fill="hold">
                            <p:stCondLst>
                              <p:cond delay="2500"/>
                            </p:stCondLst>
                            <p:childTnLst>
                              <p:par>
                                <p:cTn id="26" presetID="22" presetClass="entr" presetSubtype="8" fill="hold" grpId="0" nodeType="after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ipe(left)">
                                      <p:cBhvr>
                                        <p:cTn id="28" dur="500"/>
                                        <p:tgtEl>
                                          <p:spTgt spid="26"/>
                                        </p:tgtEl>
                                      </p:cBhvr>
                                    </p:animEffect>
                                  </p:childTnLst>
                                </p:cTn>
                              </p:par>
                              <p:par>
                                <p:cTn id="29" presetID="16" presetClass="entr" presetSubtype="21" fill="hold" nodeType="withEffect">
                                  <p:stCondLst>
                                    <p:cond delay="2000"/>
                                  </p:stCondLst>
                                  <p:childTnLst>
                                    <p:set>
                                      <p:cBhvr>
                                        <p:cTn id="30" dur="1" fill="hold">
                                          <p:stCondLst>
                                            <p:cond delay="0"/>
                                          </p:stCondLst>
                                        </p:cTn>
                                        <p:tgtEl>
                                          <p:spTgt spid="119"/>
                                        </p:tgtEl>
                                        <p:attrNameLst>
                                          <p:attrName>style.visibility</p:attrName>
                                        </p:attrNameLst>
                                      </p:cBhvr>
                                      <p:to>
                                        <p:strVal val="visible"/>
                                      </p:to>
                                    </p:set>
                                    <p:animEffect transition="in" filter="barn(inVertical)">
                                      <p:cBhvr>
                                        <p:cTn id="31" dur="500"/>
                                        <p:tgtEl>
                                          <p:spTgt spid="119"/>
                                        </p:tgtEl>
                                      </p:cBhvr>
                                    </p:animEffect>
                                  </p:childTnLst>
                                </p:cTn>
                              </p:par>
                            </p:childTnLst>
                          </p:cTn>
                        </p:par>
                        <p:par>
                          <p:cTn id="32" fill="hold">
                            <p:stCondLst>
                              <p:cond delay="3000"/>
                            </p:stCondLst>
                            <p:childTnLst>
                              <p:par>
                                <p:cTn id="33" presetID="10" presetClass="entr" presetSubtype="0" fill="hold" nodeType="afterEffect">
                                  <p:stCondLst>
                                    <p:cond delay="0"/>
                                  </p:stCondLst>
                                  <p:childTnLst>
                                    <p:set>
                                      <p:cBhvr>
                                        <p:cTn id="34" dur="1" fill="hold">
                                          <p:stCondLst>
                                            <p:cond delay="0"/>
                                          </p:stCondLst>
                                        </p:cTn>
                                        <p:tgtEl>
                                          <p:spTgt spid="137"/>
                                        </p:tgtEl>
                                        <p:attrNameLst>
                                          <p:attrName>style.visibility</p:attrName>
                                        </p:attrNameLst>
                                      </p:cBhvr>
                                      <p:to>
                                        <p:strVal val="visible"/>
                                      </p:to>
                                    </p:set>
                                    <p:animEffect transition="in" filter="fade">
                                      <p:cBhvr>
                                        <p:cTn id="35" dur="5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2" grpId="0"/>
      <p:bldP spid="2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188655" y="1103622"/>
            <a:ext cx="6978129" cy="5846976"/>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altLang="zh-CN" sz="2400" dirty="0">
                <a:solidFill>
                  <a:schemeClr val="bg1">
                    <a:lumMod val="50000"/>
                  </a:schemeClr>
                </a:solidFill>
                <a:latin typeface="Lato Light" panose="020F0302020204030203" pitchFamily="34" charset="0"/>
              </a:rPr>
              <a:t>1</a:t>
            </a:r>
            <a:r>
              <a:rPr lang="zh-CN" altLang="en-US" sz="2400" dirty="0">
                <a:solidFill>
                  <a:schemeClr val="bg1">
                    <a:lumMod val="50000"/>
                  </a:schemeClr>
                </a:solidFill>
                <a:latin typeface="Lato Light" panose="020F0302020204030203" pitchFamily="34" charset="0"/>
              </a:rPr>
              <a:t>、获取</a:t>
            </a:r>
            <a:r>
              <a:rPr lang="en-US" altLang="zh-CN" sz="2400" b="1" dirty="0" err="1"/>
              <a:t>BluetoothAdapter</a:t>
            </a:r>
            <a:endParaRPr lang="en-US" altLang="zh-CN" sz="2400" b="1" dirty="0"/>
          </a:p>
          <a:p>
            <a:pPr marL="0" indent="0">
              <a:lnSpc>
                <a:spcPct val="150000"/>
              </a:lnSpc>
              <a:buNone/>
            </a:pPr>
            <a:r>
              <a:rPr lang="zh-CN" altLang="en-US" sz="1800" dirty="0"/>
              <a:t>所有蓝牙</a:t>
            </a:r>
            <a:r>
              <a:rPr lang="en-US" altLang="zh-CN" sz="1800" dirty="0"/>
              <a:t>Activity</a:t>
            </a:r>
            <a:r>
              <a:rPr lang="zh-CN" altLang="en-US" sz="1800" dirty="0"/>
              <a:t>都需要</a:t>
            </a:r>
            <a:r>
              <a:rPr lang="en-US" altLang="zh-CN" sz="1800" dirty="0" err="1"/>
              <a:t>BluetoothAdapter</a:t>
            </a:r>
            <a:r>
              <a:rPr lang="en-US" altLang="zh-CN" sz="1800" dirty="0"/>
              <a:t>,</a:t>
            </a:r>
            <a:r>
              <a:rPr lang="zh-CN" altLang="en-US" sz="1800" dirty="0"/>
              <a:t>获取这个</a:t>
            </a:r>
            <a:r>
              <a:rPr lang="en-US" altLang="zh-CN" sz="1800" dirty="0"/>
              <a:t>Adapter</a:t>
            </a:r>
            <a:r>
              <a:rPr lang="zh-CN" altLang="en-US" sz="1800" dirty="0"/>
              <a:t>很简单</a:t>
            </a:r>
            <a:r>
              <a:rPr lang="en-US" altLang="zh-CN" sz="1800" dirty="0"/>
              <a:t>, </a:t>
            </a:r>
            <a:r>
              <a:rPr lang="zh-CN" altLang="en-US" sz="1800" dirty="0"/>
              <a:t>只需要调用</a:t>
            </a:r>
            <a:r>
              <a:rPr lang="en-US" altLang="zh-CN" sz="1800" dirty="0" err="1"/>
              <a:t>BluetoothAdapter.getDefaultAdapter</a:t>
            </a:r>
            <a:r>
              <a:rPr lang="en-US" altLang="zh-CN" sz="1800" dirty="0"/>
              <a:t>()</a:t>
            </a:r>
            <a:r>
              <a:rPr lang="zh-CN" altLang="en-US" sz="1800" dirty="0"/>
              <a:t>这个静态方法即可</a:t>
            </a:r>
            <a:r>
              <a:rPr lang="en-US" altLang="zh-CN" sz="1800" dirty="0"/>
              <a:t>,</a:t>
            </a:r>
            <a:r>
              <a:rPr lang="zh-CN" altLang="en-US" sz="1800" dirty="0"/>
              <a:t>它会返回本机的蓝牙适配器</a:t>
            </a:r>
            <a:r>
              <a:rPr lang="en-US" altLang="zh-CN" sz="1800" dirty="0"/>
              <a:t>.</a:t>
            </a:r>
            <a:endParaRPr lang="en-US" altLang="zh-CN" sz="4800" dirty="0">
              <a:solidFill>
                <a:schemeClr val="bg1">
                  <a:lumMod val="50000"/>
                </a:schemeClr>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2</a:t>
            </a:r>
            <a:r>
              <a:rPr lang="zh-CN" altLang="en-US" sz="2400" dirty="0">
                <a:solidFill>
                  <a:schemeClr val="bg1">
                    <a:lumMod val="50000"/>
                  </a:schemeClr>
                </a:solidFill>
                <a:latin typeface="Lato Light" panose="020F0302020204030203" pitchFamily="34" charset="0"/>
              </a:rPr>
              <a:t>、启用蓝牙可见性</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zh-CN" altLang="en-US" sz="1800" b="1" dirty="0"/>
              <a:t>首先检测是否已开启蓝牙可见性</a:t>
            </a:r>
            <a:r>
              <a:rPr lang="en-US" altLang="zh-CN" sz="1800" b="1" dirty="0"/>
              <a:t>, </a:t>
            </a:r>
            <a:r>
              <a:rPr lang="zh-CN" altLang="en-US" sz="1800" b="1" dirty="0"/>
              <a:t>然后使用</a:t>
            </a:r>
            <a:endParaRPr lang="en-US" altLang="zh-CN" sz="1800" b="1" dirty="0"/>
          </a:p>
          <a:p>
            <a:pPr marL="0" indent="0">
              <a:lnSpc>
                <a:spcPct val="150000"/>
              </a:lnSpc>
              <a:buNone/>
            </a:pPr>
            <a:r>
              <a:rPr lang="en-US" altLang="zh-CN" dirty="0">
                <a:solidFill>
                  <a:schemeClr val="bg1">
                    <a:lumMod val="50000"/>
                  </a:schemeClr>
                </a:solidFill>
                <a:latin typeface="Lato Light" panose="020F0302020204030203" pitchFamily="34" charset="0"/>
              </a:rPr>
              <a:t>if(!</a:t>
            </a:r>
            <a:r>
              <a:rPr lang="en-US" altLang="zh-CN" dirty="0" err="1">
                <a:solidFill>
                  <a:schemeClr val="bg1">
                    <a:lumMod val="50000"/>
                  </a:schemeClr>
                </a:solidFill>
                <a:latin typeface="Lato Light" panose="020F0302020204030203" pitchFamily="34" charset="0"/>
              </a:rPr>
              <a:t>mBluetoothAdapter.isEnabled</a:t>
            </a:r>
            <a:r>
              <a:rPr lang="en-US" altLang="zh-CN" dirty="0">
                <a:solidFill>
                  <a:schemeClr val="bg1">
                    <a:lumMod val="50000"/>
                  </a:schemeClr>
                </a:solidFill>
                <a:latin typeface="Lato Light" panose="020F0302020204030203" pitchFamily="34" charset="0"/>
              </a:rPr>
              <a:t>())</a:t>
            </a:r>
            <a:endParaRPr lang="en-US" altLang="zh-CN" dirty="0">
              <a:solidFill>
                <a:schemeClr val="bg1">
                  <a:lumMod val="50000"/>
                </a:schemeClr>
              </a:solidFill>
              <a:latin typeface="Lato Light" panose="020F0302020204030203" pitchFamily="34" charset="0"/>
            </a:endParaRPr>
          </a:p>
          <a:p>
            <a:pPr marL="0" indent="0">
              <a:lnSpc>
                <a:spcPct val="150000"/>
              </a:lnSpc>
              <a:buNone/>
            </a:pPr>
            <a:r>
              <a:rPr lang="en-US" altLang="zh-CN" dirty="0">
                <a:solidFill>
                  <a:schemeClr val="bg1">
                    <a:lumMod val="50000"/>
                  </a:schemeClr>
                </a:solidFill>
                <a:latin typeface="Lato Light" panose="020F0302020204030203" pitchFamily="34" charset="0"/>
              </a:rPr>
              <a:t>{</a:t>
            </a:r>
            <a:endParaRPr lang="en-US" altLang="zh-CN" dirty="0">
              <a:solidFill>
                <a:schemeClr val="bg1">
                  <a:lumMod val="50000"/>
                </a:schemeClr>
              </a:solidFill>
              <a:latin typeface="Lato Light" panose="020F0302020204030203" pitchFamily="34" charset="0"/>
            </a:endParaRPr>
          </a:p>
          <a:p>
            <a:pPr marL="0" indent="0">
              <a:lnSpc>
                <a:spcPct val="150000"/>
              </a:lnSpc>
              <a:buNone/>
            </a:pPr>
            <a:r>
              <a:rPr lang="en-US" altLang="zh-CN" dirty="0">
                <a:solidFill>
                  <a:schemeClr val="bg1">
                    <a:lumMod val="50000"/>
                  </a:schemeClr>
                </a:solidFill>
                <a:latin typeface="Lato Light" panose="020F0302020204030203" pitchFamily="34" charset="0"/>
              </a:rPr>
              <a:t>    Intent </a:t>
            </a:r>
            <a:r>
              <a:rPr lang="en-US" altLang="zh-CN" dirty="0" err="1">
                <a:solidFill>
                  <a:schemeClr val="bg1">
                    <a:lumMod val="50000"/>
                  </a:schemeClr>
                </a:solidFill>
                <a:latin typeface="Lato Light" panose="020F0302020204030203" pitchFamily="34" charset="0"/>
              </a:rPr>
              <a:t>openIntent</a:t>
            </a:r>
            <a:r>
              <a:rPr lang="en-US" altLang="zh-CN" dirty="0">
                <a:solidFill>
                  <a:schemeClr val="bg1">
                    <a:lumMod val="50000"/>
                  </a:schemeClr>
                </a:solidFill>
                <a:latin typeface="Lato Light" panose="020F0302020204030203" pitchFamily="34" charset="0"/>
              </a:rPr>
              <a:t>=new Intent(</a:t>
            </a:r>
            <a:r>
              <a:rPr lang="en-US" altLang="zh-CN" dirty="0" err="1">
                <a:solidFill>
                  <a:schemeClr val="bg1">
                    <a:lumMod val="50000"/>
                  </a:schemeClr>
                </a:solidFill>
                <a:latin typeface="Lato Light" panose="020F0302020204030203" pitchFamily="34" charset="0"/>
              </a:rPr>
              <a:t>BluetoothAdapter.ACTION_REQUEST_DISCOVERABLE</a:t>
            </a:r>
            <a:r>
              <a:rPr lang="en-US" altLang="zh-CN" dirty="0">
                <a:solidFill>
                  <a:schemeClr val="bg1">
                    <a:lumMod val="50000"/>
                  </a:schemeClr>
                </a:solidFill>
                <a:latin typeface="Lato Light" panose="020F0302020204030203" pitchFamily="34" charset="0"/>
              </a:rPr>
              <a:t>);</a:t>
            </a:r>
            <a:endParaRPr lang="en-US" altLang="zh-CN" dirty="0">
              <a:solidFill>
                <a:schemeClr val="bg1">
                  <a:lumMod val="50000"/>
                </a:schemeClr>
              </a:solidFill>
              <a:latin typeface="Lato Light" panose="020F0302020204030203" pitchFamily="34" charset="0"/>
            </a:endParaRPr>
          </a:p>
          <a:p>
            <a:pPr marL="0" indent="0">
              <a:lnSpc>
                <a:spcPct val="150000"/>
              </a:lnSpc>
              <a:buNone/>
            </a:pPr>
            <a:r>
              <a:rPr lang="en-US" altLang="zh-CN" dirty="0">
                <a:solidFill>
                  <a:schemeClr val="bg1">
                    <a:lumMod val="50000"/>
                  </a:schemeClr>
                </a:solidFill>
                <a:latin typeface="Lato Light" panose="020F0302020204030203" pitchFamily="34" charset="0"/>
              </a:rPr>
              <a:t>    </a:t>
            </a:r>
            <a:r>
              <a:rPr lang="en-US" altLang="zh-CN" dirty="0" err="1">
                <a:solidFill>
                  <a:schemeClr val="bg1">
                    <a:lumMod val="50000"/>
                  </a:schemeClr>
                </a:solidFill>
                <a:latin typeface="Lato Light" panose="020F0302020204030203" pitchFamily="34" charset="0"/>
              </a:rPr>
              <a:t>openIntent.putExtra</a:t>
            </a:r>
            <a:r>
              <a:rPr lang="en-US" altLang="zh-CN" dirty="0">
                <a:solidFill>
                  <a:schemeClr val="bg1">
                    <a:lumMod val="50000"/>
                  </a:schemeClr>
                </a:solidFill>
                <a:latin typeface="Lato Light" panose="020F0302020204030203" pitchFamily="34" charset="0"/>
              </a:rPr>
              <a:t>(</a:t>
            </a:r>
            <a:r>
              <a:rPr lang="en-US" altLang="zh-CN" dirty="0" err="1">
                <a:solidFill>
                  <a:schemeClr val="bg1">
                    <a:lumMod val="50000"/>
                  </a:schemeClr>
                </a:solidFill>
                <a:latin typeface="Lato Light" panose="020F0302020204030203" pitchFamily="34" charset="0"/>
              </a:rPr>
              <a:t>BluetoothAdapter.EXTRA_DISCOVERABLE_DURATION</a:t>
            </a:r>
            <a:r>
              <a:rPr lang="en-US" altLang="zh-CN" dirty="0">
                <a:solidFill>
                  <a:schemeClr val="bg1">
                    <a:lumMod val="50000"/>
                  </a:schemeClr>
                </a:solidFill>
                <a:latin typeface="Lato Light" panose="020F0302020204030203" pitchFamily="34" charset="0"/>
              </a:rPr>
              <a:t>, 500); </a:t>
            </a:r>
            <a:endParaRPr lang="zh-CN" altLang="en-US" dirty="0">
              <a:solidFill>
                <a:schemeClr val="bg1">
                  <a:lumMod val="50000"/>
                </a:schemeClr>
              </a:solidFill>
              <a:latin typeface="Lato Light" panose="020F0302020204030203" pitchFamily="34" charset="0"/>
            </a:endParaRPr>
          </a:p>
          <a:p>
            <a:pPr marL="0" indent="0">
              <a:lnSpc>
                <a:spcPct val="150000"/>
              </a:lnSpc>
              <a:buNone/>
            </a:pPr>
            <a:r>
              <a:rPr lang="zh-CN" altLang="en-US" dirty="0">
                <a:solidFill>
                  <a:schemeClr val="bg1">
                    <a:lumMod val="50000"/>
                  </a:schemeClr>
                </a:solidFill>
                <a:latin typeface="Lato Light" panose="020F0302020204030203" pitchFamily="34" charset="0"/>
              </a:rPr>
              <a:t>    </a:t>
            </a:r>
            <a:r>
              <a:rPr lang="en-US" altLang="zh-CN" dirty="0" err="1">
                <a:solidFill>
                  <a:schemeClr val="bg1">
                    <a:lumMod val="50000"/>
                  </a:schemeClr>
                </a:solidFill>
                <a:latin typeface="Lato Light" panose="020F0302020204030203" pitchFamily="34" charset="0"/>
              </a:rPr>
              <a:t>startActivity</a:t>
            </a:r>
            <a:r>
              <a:rPr lang="en-US" altLang="zh-CN" dirty="0">
                <a:solidFill>
                  <a:schemeClr val="bg1">
                    <a:lumMod val="50000"/>
                  </a:schemeClr>
                </a:solidFill>
                <a:latin typeface="Lato Light" panose="020F0302020204030203" pitchFamily="34" charset="0"/>
              </a:rPr>
              <a:t>(</a:t>
            </a:r>
            <a:r>
              <a:rPr lang="en-US" altLang="zh-CN" dirty="0" err="1">
                <a:solidFill>
                  <a:schemeClr val="bg1">
                    <a:lumMod val="50000"/>
                  </a:schemeClr>
                </a:solidFill>
                <a:latin typeface="Lato Light" panose="020F0302020204030203" pitchFamily="34" charset="0"/>
              </a:rPr>
              <a:t>openIntent</a:t>
            </a:r>
            <a:r>
              <a:rPr lang="en-US" altLang="zh-CN" dirty="0">
                <a:solidFill>
                  <a:schemeClr val="bg1">
                    <a:lumMod val="50000"/>
                  </a:schemeClr>
                </a:solidFill>
                <a:latin typeface="Lato Light" panose="020F0302020204030203" pitchFamily="34" charset="0"/>
              </a:rPr>
              <a:t>);</a:t>
            </a:r>
            <a:endParaRPr lang="en-US" altLang="zh-CN" dirty="0">
              <a:solidFill>
                <a:schemeClr val="bg1">
                  <a:lumMod val="50000"/>
                </a:schemeClr>
              </a:solidFill>
              <a:latin typeface="Lato Light" panose="020F0302020204030203" pitchFamily="34" charset="0"/>
            </a:endParaRPr>
          </a:p>
          <a:p>
            <a:pPr marL="0" indent="0">
              <a:lnSpc>
                <a:spcPct val="150000"/>
              </a:lnSpc>
              <a:buNone/>
            </a:pPr>
            <a:r>
              <a:rPr lang="en-US" altLang="zh-CN" dirty="0">
                <a:solidFill>
                  <a:schemeClr val="bg1">
                    <a:lumMod val="50000"/>
                  </a:schemeClr>
                </a:solidFill>
                <a:latin typeface="Lato Light" panose="020F0302020204030203" pitchFamily="34" charset="0"/>
              </a:rPr>
              <a:t>}</a:t>
            </a:r>
            <a:endParaRPr lang="en-US" altLang="zh-CN" dirty="0">
              <a:solidFill>
                <a:schemeClr val="bg1">
                  <a:lumMod val="50000"/>
                </a:schemeClr>
              </a:solidFill>
              <a:latin typeface="Lato Light" panose="020F0302020204030203" pitchFamily="34" charset="0"/>
            </a:endParaRPr>
          </a:p>
        </p:txBody>
      </p:sp>
      <p:sp>
        <p:nvSpPr>
          <p:cNvPr id="3" name="TextBox 132"/>
          <p:cNvSpPr txBox="1"/>
          <p:nvPr/>
        </p:nvSpPr>
        <p:spPr>
          <a:xfrm>
            <a:off x="5053202" y="346599"/>
            <a:ext cx="5641806" cy="738664"/>
          </a:xfrm>
          <a:prstGeom prst="rect">
            <a:avLst/>
          </a:prstGeom>
          <a:noFill/>
        </p:spPr>
        <p:txBody>
          <a:bodyPr wrap="square" lIns="0" tIns="0" rIns="0" bIns="0" rtlCol="0">
            <a:spAutoFit/>
          </a:bodyPr>
          <a:lstStyle/>
          <a:p>
            <a:r>
              <a:rPr lang="en-US" sz="4800" dirty="0">
                <a:solidFill>
                  <a:srgbClr val="9BA1AD"/>
                </a:solidFill>
                <a:latin typeface="Broadway" panose="04040905080B02020502" pitchFamily="82" charset="0"/>
                <a:cs typeface="Clear Sans" panose="020B0503030202020304" pitchFamily="34" charset="0"/>
              </a:rPr>
              <a:t>PROCESS</a:t>
            </a:r>
            <a:r>
              <a:rPr lang="zh-CN" altLang="en-US" sz="4800" dirty="0">
                <a:solidFill>
                  <a:srgbClr val="9BA1AD"/>
                </a:solidFill>
                <a:latin typeface="Broadway" panose="04040905080B02020502" pitchFamily="82" charset="0"/>
                <a:cs typeface="Clear Sans" panose="020B0503030202020304" pitchFamily="34" charset="0"/>
              </a:rPr>
              <a:t> 设置过程</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13" name="Group 1"/>
          <p:cNvGrpSpPr/>
          <p:nvPr/>
        </p:nvGrpSpPr>
        <p:grpSpPr>
          <a:xfrm>
            <a:off x="889488" y="1556546"/>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设置蓝牙</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6" presetClass="entr" presetSubtype="21" fill="hold" nodeType="withEffect">
                                  <p:stCondLst>
                                    <p:cond delay="2000"/>
                                  </p:stCondLst>
                                  <p:childTnLst>
                                    <p:set>
                                      <p:cBhvr>
                                        <p:cTn id="21" dur="1" fill="hold">
                                          <p:stCondLst>
                                            <p:cond delay="0"/>
                                          </p:stCondLst>
                                        </p:cTn>
                                        <p:tgtEl>
                                          <p:spTgt spid="62"/>
                                        </p:tgtEl>
                                        <p:attrNameLst>
                                          <p:attrName>style.visibility</p:attrName>
                                        </p:attrNameLst>
                                      </p:cBhvr>
                                      <p:to>
                                        <p:strVal val="visible"/>
                                      </p:to>
                                    </p:set>
                                    <p:animEffect transition="in" filter="barn(inVertical)">
                                      <p:cBhvr>
                                        <p:cTn id="2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duotone>
              <a:prstClr val="black"/>
              <a:schemeClr val="tx2">
                <a:tint val="45000"/>
                <a:satMod val="400000"/>
              </a:schemeClr>
            </a:duotone>
          </a:blip>
          <a:stretch>
            <a:fillRect/>
          </a:stretch>
        </p:blipFill>
        <p:spPr>
          <a:xfrm rot="3507713">
            <a:off x="-4372646" y="-2038781"/>
            <a:ext cx="10187419" cy="10227837"/>
          </a:xfrm>
          <a:prstGeom prst="rect">
            <a:avLst/>
          </a:prstGeom>
        </p:spPr>
      </p:pic>
      <p:sp>
        <p:nvSpPr>
          <p:cNvPr id="3" name="文本框 2"/>
          <p:cNvSpPr txBox="1"/>
          <p:nvPr/>
        </p:nvSpPr>
        <p:spPr>
          <a:xfrm rot="16200000">
            <a:off x="-496116" y="2567306"/>
            <a:ext cx="4491422" cy="1015663"/>
          </a:xfrm>
          <a:prstGeom prst="rect">
            <a:avLst/>
          </a:prstGeom>
          <a:noFill/>
        </p:spPr>
        <p:txBody>
          <a:bodyPr wrap="none" rtlCol="0">
            <a:spAutoFit/>
          </a:bodyPr>
          <a:lstStyle/>
          <a:p>
            <a:r>
              <a:rPr lang="en-US" altLang="zh-CN" sz="6000" b="1" dirty="0">
                <a:solidFill>
                  <a:srgbClr val="9BA1AD"/>
                </a:solidFill>
                <a:latin typeface="微软雅黑" panose="020B0503020204020204" pitchFamily="34" charset="-122"/>
                <a:ea typeface="微软雅黑" panose="020B0503020204020204" pitchFamily="34" charset="-122"/>
              </a:rPr>
              <a:t>CONTENTS</a:t>
            </a:r>
            <a:endParaRPr lang="zh-CN" altLang="en-US" sz="6000" b="1" dirty="0">
              <a:solidFill>
                <a:srgbClr val="9BA1AD"/>
              </a:solidFill>
              <a:latin typeface="微软雅黑" panose="020B0503020204020204" pitchFamily="34" charset="-122"/>
              <a:ea typeface="微软雅黑" panose="020B0503020204020204" pitchFamily="34" charset="-122"/>
            </a:endParaRPr>
          </a:p>
        </p:txBody>
      </p:sp>
      <p:grpSp>
        <p:nvGrpSpPr>
          <p:cNvPr id="16" name="组合 15"/>
          <p:cNvGrpSpPr/>
          <p:nvPr/>
        </p:nvGrpSpPr>
        <p:grpSpPr>
          <a:xfrm>
            <a:off x="7383168" y="1653950"/>
            <a:ext cx="2128719" cy="581149"/>
            <a:chOff x="7799505" y="1198121"/>
            <a:chExt cx="2128719" cy="581149"/>
          </a:xfrm>
        </p:grpSpPr>
        <p:grpSp>
          <p:nvGrpSpPr>
            <p:cNvPr id="13" name="组合 12"/>
            <p:cNvGrpSpPr/>
            <p:nvPr/>
          </p:nvGrpSpPr>
          <p:grpSpPr>
            <a:xfrm flipH="1">
              <a:off x="7799505" y="1198121"/>
              <a:ext cx="960120" cy="581149"/>
              <a:chOff x="9787459" y="1304801"/>
              <a:chExt cx="960120" cy="581149"/>
            </a:xfrm>
          </p:grpSpPr>
          <p:grpSp>
            <p:nvGrpSpPr>
              <p:cNvPr id="7" name="组合 6"/>
              <p:cNvGrpSpPr/>
              <p:nvPr/>
            </p:nvGrpSpPr>
            <p:grpSpPr>
              <a:xfrm>
                <a:off x="9858579" y="1340361"/>
                <a:ext cx="889000" cy="503679"/>
                <a:chOff x="7378700" y="2527300"/>
                <a:chExt cx="889000" cy="1090950"/>
              </a:xfrm>
            </p:grpSpPr>
            <p:cxnSp>
              <p:nvCxnSpPr>
                <p:cNvPr id="10" name="直接连接符 9"/>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8" name="椭圆 7"/>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 name="文本框 13"/>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01</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15" name="矩形 14"/>
            <p:cNvSpPr/>
            <p:nvPr/>
          </p:nvSpPr>
          <p:spPr>
            <a:xfrm>
              <a:off x="8512452" y="1282044"/>
              <a:ext cx="1415772" cy="461665"/>
            </a:xfrm>
            <a:prstGeom prst="rect">
              <a:avLst/>
            </a:prstGeom>
          </p:spPr>
          <p:txBody>
            <a:bodyPr wrap="none">
              <a:spAutoFit/>
            </a:bodyPr>
            <a:lstStyle/>
            <a:p>
              <a:r>
                <a:rPr lang="zh-CN" altLang="en-US" sz="2400" dirty="0"/>
                <a:t>设计思路</a:t>
              </a:r>
              <a:endParaRPr lang="zh-CN" altLang="en-US" sz="2400" dirty="0"/>
            </a:p>
          </p:txBody>
        </p:sp>
      </p:grpSp>
      <p:grpSp>
        <p:nvGrpSpPr>
          <p:cNvPr id="17" name="组合 16"/>
          <p:cNvGrpSpPr/>
          <p:nvPr/>
        </p:nvGrpSpPr>
        <p:grpSpPr>
          <a:xfrm>
            <a:off x="7814745" y="2542436"/>
            <a:ext cx="2107745" cy="581149"/>
            <a:chOff x="7799505" y="1198121"/>
            <a:chExt cx="2107745" cy="581149"/>
          </a:xfrm>
        </p:grpSpPr>
        <p:grpSp>
          <p:nvGrpSpPr>
            <p:cNvPr id="18" name="组合 17"/>
            <p:cNvGrpSpPr/>
            <p:nvPr/>
          </p:nvGrpSpPr>
          <p:grpSpPr>
            <a:xfrm flipH="1">
              <a:off x="7799505" y="1198121"/>
              <a:ext cx="960120" cy="581149"/>
              <a:chOff x="9787459" y="1304801"/>
              <a:chExt cx="960120" cy="581149"/>
            </a:xfrm>
          </p:grpSpPr>
          <p:grpSp>
            <p:nvGrpSpPr>
              <p:cNvPr id="21" name="组合 20"/>
              <p:cNvGrpSpPr/>
              <p:nvPr/>
            </p:nvGrpSpPr>
            <p:grpSpPr>
              <a:xfrm>
                <a:off x="9858579" y="1340361"/>
                <a:ext cx="889000" cy="503679"/>
                <a:chOff x="7378700" y="2527300"/>
                <a:chExt cx="889000" cy="1090950"/>
              </a:xfrm>
            </p:grpSpPr>
            <p:cxnSp>
              <p:nvCxnSpPr>
                <p:cNvPr id="24" name="直接连接符 23"/>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22" name="椭圆 21"/>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9" name="文本框 18"/>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02</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20" name="矩形 19"/>
            <p:cNvSpPr/>
            <p:nvPr/>
          </p:nvSpPr>
          <p:spPr>
            <a:xfrm>
              <a:off x="8491478" y="1262789"/>
              <a:ext cx="1415772" cy="461665"/>
            </a:xfrm>
            <a:prstGeom prst="rect">
              <a:avLst/>
            </a:prstGeom>
          </p:spPr>
          <p:txBody>
            <a:bodyPr wrap="none">
              <a:spAutoFit/>
            </a:bodyPr>
            <a:lstStyle/>
            <a:p>
              <a:r>
                <a:rPr lang="zh-CN" altLang="en-US" sz="2400" dirty="0"/>
                <a:t>算法实现</a:t>
              </a:r>
              <a:endParaRPr lang="zh-CN" altLang="en-US" sz="2400" dirty="0"/>
            </a:p>
          </p:txBody>
        </p:sp>
      </p:grpSp>
      <p:grpSp>
        <p:nvGrpSpPr>
          <p:cNvPr id="27" name="组合 26"/>
          <p:cNvGrpSpPr/>
          <p:nvPr/>
        </p:nvGrpSpPr>
        <p:grpSpPr>
          <a:xfrm>
            <a:off x="8222231" y="3502044"/>
            <a:ext cx="2084601" cy="581149"/>
            <a:chOff x="7799505" y="1198121"/>
            <a:chExt cx="2084601" cy="581149"/>
          </a:xfrm>
        </p:grpSpPr>
        <p:grpSp>
          <p:nvGrpSpPr>
            <p:cNvPr id="28" name="组合 27"/>
            <p:cNvGrpSpPr/>
            <p:nvPr/>
          </p:nvGrpSpPr>
          <p:grpSpPr>
            <a:xfrm flipH="1">
              <a:off x="7799505" y="1198121"/>
              <a:ext cx="960120" cy="581149"/>
              <a:chOff x="9787459" y="1304801"/>
              <a:chExt cx="960120" cy="581149"/>
            </a:xfrm>
          </p:grpSpPr>
          <p:grpSp>
            <p:nvGrpSpPr>
              <p:cNvPr id="31" name="组合 30"/>
              <p:cNvGrpSpPr/>
              <p:nvPr/>
            </p:nvGrpSpPr>
            <p:grpSpPr>
              <a:xfrm>
                <a:off x="9858579" y="1340361"/>
                <a:ext cx="889000" cy="503679"/>
                <a:chOff x="7378700" y="2527300"/>
                <a:chExt cx="889000" cy="1090950"/>
              </a:xfrm>
            </p:grpSpPr>
            <p:cxnSp>
              <p:nvCxnSpPr>
                <p:cNvPr id="34" name="直接连接符 33"/>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32" name="椭圆 31"/>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8"/>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30" name="矩形 29"/>
            <p:cNvSpPr/>
            <p:nvPr/>
          </p:nvSpPr>
          <p:spPr>
            <a:xfrm>
              <a:off x="8343300" y="1251513"/>
              <a:ext cx="1540806" cy="461665"/>
            </a:xfrm>
            <a:prstGeom prst="rect">
              <a:avLst/>
            </a:prstGeom>
          </p:spPr>
          <p:txBody>
            <a:bodyPr wrap="none">
              <a:spAutoFit/>
            </a:bodyPr>
            <a:lstStyle/>
            <a:p>
              <a:r>
                <a:rPr lang="en-US" altLang="zh-CN" dirty="0"/>
                <a:t>  </a:t>
              </a:r>
              <a:r>
                <a:rPr lang="zh-CN" altLang="en-US" sz="2400" dirty="0"/>
                <a:t>蓝牙实现</a:t>
              </a:r>
              <a:endParaRPr lang="zh-CN" altLang="en-US" dirty="0"/>
            </a:p>
          </p:txBody>
        </p:sp>
      </p:grpSp>
      <p:grpSp>
        <p:nvGrpSpPr>
          <p:cNvPr id="37" name="组合 36"/>
          <p:cNvGrpSpPr/>
          <p:nvPr/>
        </p:nvGrpSpPr>
        <p:grpSpPr>
          <a:xfrm>
            <a:off x="8551767" y="4461038"/>
            <a:ext cx="2385371" cy="581149"/>
            <a:chOff x="7799505" y="1198121"/>
            <a:chExt cx="2385371" cy="581149"/>
          </a:xfrm>
        </p:grpSpPr>
        <p:grpSp>
          <p:nvGrpSpPr>
            <p:cNvPr id="38" name="组合 37"/>
            <p:cNvGrpSpPr/>
            <p:nvPr/>
          </p:nvGrpSpPr>
          <p:grpSpPr>
            <a:xfrm flipH="1">
              <a:off x="7799505" y="1198121"/>
              <a:ext cx="960120" cy="581149"/>
              <a:chOff x="9787459" y="1304801"/>
              <a:chExt cx="960120" cy="581149"/>
            </a:xfrm>
          </p:grpSpPr>
          <p:grpSp>
            <p:nvGrpSpPr>
              <p:cNvPr id="41" name="组合 40"/>
              <p:cNvGrpSpPr/>
              <p:nvPr/>
            </p:nvGrpSpPr>
            <p:grpSpPr>
              <a:xfrm>
                <a:off x="9858579" y="1340361"/>
                <a:ext cx="889000" cy="503679"/>
                <a:chOff x="7378700" y="2527300"/>
                <a:chExt cx="889000" cy="1090950"/>
              </a:xfrm>
            </p:grpSpPr>
            <p:cxnSp>
              <p:nvCxnSpPr>
                <p:cNvPr id="44" name="直接连接符 43"/>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42" name="椭圆 41"/>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9" name="文本框 38"/>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40" name="矩形 39"/>
            <p:cNvSpPr/>
            <p:nvPr/>
          </p:nvSpPr>
          <p:spPr>
            <a:xfrm>
              <a:off x="8488578" y="1262789"/>
              <a:ext cx="1696298" cy="461665"/>
            </a:xfrm>
            <a:prstGeom prst="rect">
              <a:avLst/>
            </a:prstGeom>
          </p:spPr>
          <p:txBody>
            <a:bodyPr wrap="none">
              <a:spAutoFit/>
            </a:bodyPr>
            <a:lstStyle/>
            <a:p>
              <a:r>
                <a:rPr lang="en-US" altLang="zh-CN" sz="2400" dirty="0"/>
                <a:t>UI</a:t>
              </a:r>
              <a:r>
                <a:rPr lang="zh-CN" altLang="en-US" sz="2400" dirty="0"/>
                <a:t>界面实现</a:t>
              </a:r>
              <a:endParaRPr lang="zh-CN" altLang="en-US" sz="2400" dirty="0"/>
            </a:p>
          </p:txBody>
        </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000" fill="hold"/>
                                        <p:tgtEl>
                                          <p:spTgt spid="2"/>
                                        </p:tgtEl>
                                        <p:attrNameLst>
                                          <p:attrName>ppt_w</p:attrName>
                                        </p:attrNameLst>
                                      </p:cBhvr>
                                      <p:tavLst>
                                        <p:tav tm="0">
                                          <p:val>
                                            <p:fltVal val="0"/>
                                          </p:val>
                                        </p:tav>
                                        <p:tav tm="100000">
                                          <p:val>
                                            <p:strVal val="#ppt_w"/>
                                          </p:val>
                                        </p:tav>
                                      </p:tavLst>
                                    </p:anim>
                                    <p:anim calcmode="lin" valueType="num">
                                      <p:cBhvr>
                                        <p:cTn id="8" dur="2000" fill="hold"/>
                                        <p:tgtEl>
                                          <p:spTgt spid="2"/>
                                        </p:tgtEl>
                                        <p:attrNameLst>
                                          <p:attrName>ppt_h</p:attrName>
                                        </p:attrNameLst>
                                      </p:cBhvr>
                                      <p:tavLst>
                                        <p:tav tm="0">
                                          <p:val>
                                            <p:fltVal val="0"/>
                                          </p:val>
                                        </p:tav>
                                        <p:tav tm="100000">
                                          <p:val>
                                            <p:strVal val="#ppt_h"/>
                                          </p:val>
                                        </p:tav>
                                      </p:tavLst>
                                    </p:anim>
                                    <p:anim calcmode="lin" valueType="num">
                                      <p:cBhvr>
                                        <p:cTn id="9" dur="2000" fill="hold"/>
                                        <p:tgtEl>
                                          <p:spTgt spid="2"/>
                                        </p:tgtEl>
                                        <p:attrNameLst>
                                          <p:attrName>style.rotation</p:attrName>
                                        </p:attrNameLst>
                                      </p:cBhvr>
                                      <p:tavLst>
                                        <p:tav tm="0">
                                          <p:val>
                                            <p:fltVal val="90"/>
                                          </p:val>
                                        </p:tav>
                                        <p:tav tm="100000">
                                          <p:val>
                                            <p:fltVal val="0"/>
                                          </p:val>
                                        </p:tav>
                                      </p:tavLst>
                                    </p:anim>
                                    <p:animEffect transition="in" filter="fade">
                                      <p:cBhvr>
                                        <p:cTn id="10" dur="2000"/>
                                        <p:tgtEl>
                                          <p:spTgt spid="2"/>
                                        </p:tgtEl>
                                      </p:cBhvr>
                                    </p:animEffect>
                                  </p:childTnLst>
                                </p:cTn>
                              </p:par>
                              <p:par>
                                <p:cTn id="11" presetID="8" presetClass="emph" presetSubtype="0" fill="hold" nodeType="withEffect">
                                  <p:stCondLst>
                                    <p:cond delay="0"/>
                                  </p:stCondLst>
                                  <p:childTnLst>
                                    <p:animRot by="21600000">
                                      <p:cBhvr>
                                        <p:cTn id="12" dur="4000" fill="hold"/>
                                        <p:tgtEl>
                                          <p:spTgt spid="2"/>
                                        </p:tgtEl>
                                        <p:attrNameLst>
                                          <p:attrName>r</p:attrName>
                                        </p:attrNameLst>
                                      </p:cBhvr>
                                    </p:animRot>
                                  </p:childTnLst>
                                </p:cTn>
                              </p:par>
                              <p:par>
                                <p:cTn id="13" presetID="41" presetClass="entr" presetSubtype="0" fill="hold" grpId="0" nodeType="withEffect">
                                  <p:stCondLst>
                                    <p:cond delay="2000"/>
                                  </p:stCondLst>
                                  <p:iterate type="lt">
                                    <p:tmPct val="10000"/>
                                  </p:iterate>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16" dur="500" fill="hold"/>
                                        <p:tgtEl>
                                          <p:spTgt spid="3"/>
                                        </p:tgtEl>
                                        <p:attrNameLst>
                                          <p:attrName>ppt_y</p:attrName>
                                        </p:attrNameLst>
                                      </p:cBhvr>
                                      <p:tavLst>
                                        <p:tav tm="0">
                                          <p:val>
                                            <p:strVal val="#ppt_y"/>
                                          </p:val>
                                        </p:tav>
                                        <p:tav tm="100000">
                                          <p:val>
                                            <p:strVal val="#ppt_y"/>
                                          </p:val>
                                        </p:tav>
                                      </p:tavLst>
                                    </p:anim>
                                    <p:anim calcmode="lin" valueType="num">
                                      <p:cBhvr>
                                        <p:cTn id="17"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8"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9" dur="500" tmFilter="0,0; .5, 1; 1, 1"/>
                                        <p:tgtEl>
                                          <p:spTgt spid="3"/>
                                        </p:tgtEl>
                                      </p:cBhvr>
                                    </p:animEffect>
                                  </p:childTnLst>
                                </p:cTn>
                              </p:par>
                            </p:childTnLst>
                          </p:cTn>
                        </p:par>
                        <p:par>
                          <p:cTn id="20" fill="hold">
                            <p:stCondLst>
                              <p:cond delay="4000"/>
                            </p:stCondLst>
                            <p:childTnLst>
                              <p:par>
                                <p:cTn id="21" presetID="22" presetClass="entr" presetSubtype="8" fill="hold"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wipe(left)">
                                      <p:cBhvr>
                                        <p:cTn id="23" dur="500"/>
                                        <p:tgtEl>
                                          <p:spTgt spid="16"/>
                                        </p:tgtEl>
                                      </p:cBhvr>
                                    </p:animEffect>
                                  </p:childTnLst>
                                </p:cTn>
                              </p:par>
                            </p:childTnLst>
                          </p:cTn>
                        </p:par>
                        <p:par>
                          <p:cTn id="24" fill="hold">
                            <p:stCondLst>
                              <p:cond delay="4500"/>
                            </p:stCondLst>
                            <p:childTnLst>
                              <p:par>
                                <p:cTn id="25" presetID="22" presetClass="entr" presetSubtype="8" fill="hold" nodeType="after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wipe(left)">
                                      <p:cBhvr>
                                        <p:cTn id="27" dur="500"/>
                                        <p:tgtEl>
                                          <p:spTgt spid="17"/>
                                        </p:tgtEl>
                                      </p:cBhvr>
                                    </p:animEffect>
                                  </p:childTnLst>
                                </p:cTn>
                              </p:par>
                            </p:childTnLst>
                          </p:cTn>
                        </p:par>
                        <p:par>
                          <p:cTn id="28" fill="hold">
                            <p:stCondLst>
                              <p:cond delay="5000"/>
                            </p:stCondLst>
                            <p:childTnLst>
                              <p:par>
                                <p:cTn id="29" presetID="22" presetClass="entr" presetSubtype="8" fill="hold" nodeType="after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wipe(left)">
                                      <p:cBhvr>
                                        <p:cTn id="31" dur="500"/>
                                        <p:tgtEl>
                                          <p:spTgt spid="27"/>
                                        </p:tgtEl>
                                      </p:cBhvr>
                                    </p:animEffect>
                                  </p:childTnLst>
                                </p:cTn>
                              </p:par>
                            </p:childTnLst>
                          </p:cTn>
                        </p:par>
                        <p:par>
                          <p:cTn id="32" fill="hold">
                            <p:stCondLst>
                              <p:cond delay="5500"/>
                            </p:stCondLst>
                            <p:childTnLst>
                              <p:par>
                                <p:cTn id="33" presetID="22" presetClass="entr" presetSubtype="8" fill="hold"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wipe(left)">
                                      <p:cBhvr>
                                        <p:cTn id="35"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916209" y="1069988"/>
            <a:ext cx="4596654" cy="2136900"/>
            <a:chOff x="2249510" y="1913094"/>
            <a:chExt cx="3705181" cy="2136900"/>
          </a:xfrm>
        </p:grpSpPr>
        <p:sp>
          <p:nvSpPr>
            <p:cNvPr id="3" name="Rectangle 46"/>
            <p:cNvSpPr/>
            <p:nvPr/>
          </p:nvSpPr>
          <p:spPr>
            <a:xfrm>
              <a:off x="2249510" y="1913094"/>
              <a:ext cx="2251367" cy="40011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BluetoothAdapter</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4" name="TextBox 100"/>
            <p:cNvSpPr txBox="1"/>
            <p:nvPr/>
          </p:nvSpPr>
          <p:spPr>
            <a:xfrm>
              <a:off x="2249511" y="2234112"/>
              <a:ext cx="3705180" cy="1815882"/>
            </a:xfrm>
            <a:prstGeom prst="rect">
              <a:avLst/>
            </a:prstGeom>
            <a:noFill/>
          </p:spPr>
          <p:txBody>
            <a:bodyPr wrap="square" rtlCol="0">
              <a:spAutoFit/>
            </a:bodyPr>
            <a:lstStyle/>
            <a:p>
              <a:pPr algn="just"/>
              <a:r>
                <a:rPr lang="zh-CN" altLang="en-US" sz="1600" b="1" dirty="0">
                  <a:solidFill>
                    <a:schemeClr val="bg1">
                      <a:lumMod val="50000"/>
                    </a:schemeClr>
                  </a:solidFill>
                  <a:latin typeface="Lato Light" panose="020F0302020204030203" pitchFamily="34" charset="0"/>
                  <a:cs typeface="Clear Sans Light" panose="020B0303030202020304" pitchFamily="34" charset="0"/>
                </a:rPr>
                <a:t>表示本地的蓝牙适配器 （蓝牙射频）</a:t>
              </a:r>
              <a:r>
                <a:rPr lang="zh-CN" altLang="en-US" sz="1600" dirty="0">
                  <a:solidFill>
                    <a:schemeClr val="bg1">
                      <a:lumMod val="50000"/>
                    </a:schemeClr>
                  </a:solidFill>
                  <a:latin typeface="Lato Light" panose="020F0302020204030203" pitchFamily="34" charset="0"/>
                  <a:cs typeface="Clear Sans Light" panose="020B0303030202020304" pitchFamily="34" charset="0"/>
                </a:rPr>
                <a:t>。</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BluetoothAdapter</a:t>
              </a:r>
              <a:r>
                <a:rPr lang="en-US" altLang="zh-CN" sz="1600" dirty="0">
                  <a:solidFill>
                    <a:schemeClr val="bg1">
                      <a:lumMod val="50000"/>
                    </a:schemeClr>
                  </a:solidFill>
                  <a:latin typeface="Lato Light" panose="020F0302020204030203" pitchFamily="34" charset="0"/>
                  <a:cs typeface="Clear Sans Light" panose="020B0303030202020304" pitchFamily="34" charset="0"/>
                </a:rPr>
                <a:t> </a:t>
              </a:r>
              <a:r>
                <a:rPr lang="zh-CN" altLang="en-US" sz="1600" dirty="0">
                  <a:solidFill>
                    <a:schemeClr val="bg1">
                      <a:lumMod val="50000"/>
                    </a:schemeClr>
                  </a:solidFill>
                  <a:latin typeface="Lato Light" panose="020F0302020204030203" pitchFamily="34" charset="0"/>
                  <a:cs typeface="Clear Sans Light" panose="020B0303030202020304" pitchFamily="34" charset="0"/>
                </a:rPr>
                <a:t>是为所有蓝牙交互的入口点。它可以发现其他蓝牙设备、 查询绑定 </a:t>
              </a:r>
              <a:r>
                <a:rPr lang="en-US" altLang="zh-CN" sz="1600" dirty="0">
                  <a:solidFill>
                    <a:schemeClr val="bg1">
                      <a:lumMod val="50000"/>
                    </a:schemeClr>
                  </a:solidFill>
                  <a:latin typeface="Lato Light" panose="020F0302020204030203" pitchFamily="34" charset="0"/>
                  <a:cs typeface="Clear Sans Light" panose="020B0303030202020304" pitchFamily="34" charset="0"/>
                </a:rPr>
                <a:t>(</a:t>
              </a:r>
              <a:r>
                <a:rPr lang="zh-CN" altLang="en-US" sz="1600" dirty="0">
                  <a:solidFill>
                    <a:schemeClr val="bg1">
                      <a:lumMod val="50000"/>
                    </a:schemeClr>
                  </a:solidFill>
                  <a:latin typeface="Lato Light" panose="020F0302020204030203" pitchFamily="34" charset="0"/>
                  <a:cs typeface="Clear Sans Light" panose="020B0303030202020304" pitchFamily="34" charset="0"/>
                </a:rPr>
                <a:t>配对</a:t>
              </a:r>
              <a:r>
                <a:rPr lang="en-US" altLang="zh-CN" sz="1600" dirty="0">
                  <a:solidFill>
                    <a:schemeClr val="bg1">
                      <a:lumMod val="50000"/>
                    </a:schemeClr>
                  </a:solidFill>
                  <a:latin typeface="Lato Light" panose="020F0302020204030203" pitchFamily="34" charset="0"/>
                  <a:cs typeface="Clear Sans Light" panose="020B0303030202020304" pitchFamily="34" charset="0"/>
                </a:rPr>
                <a:t>) </a:t>
              </a:r>
              <a:r>
                <a:rPr lang="zh-CN" altLang="en-US" sz="1600" dirty="0">
                  <a:solidFill>
                    <a:schemeClr val="bg1">
                      <a:lumMod val="50000"/>
                    </a:schemeClr>
                  </a:solidFill>
                  <a:latin typeface="Lato Light" panose="020F0302020204030203" pitchFamily="34" charset="0"/>
                  <a:cs typeface="Clear Sans Light" panose="020B0303030202020304" pitchFamily="34" charset="0"/>
                </a:rPr>
                <a:t>设备的列表、实例化已知的</a:t>
              </a:r>
              <a:r>
                <a:rPr lang="en-US" altLang="zh-CN" sz="1600" dirty="0">
                  <a:solidFill>
                    <a:schemeClr val="bg1">
                      <a:lumMod val="50000"/>
                    </a:schemeClr>
                  </a:solidFill>
                  <a:latin typeface="Lato Light" panose="020F0302020204030203" pitchFamily="34" charset="0"/>
                  <a:cs typeface="Clear Sans Light" panose="020B0303030202020304" pitchFamily="34" charset="0"/>
                </a:rPr>
                <a:t>MAC</a:t>
              </a:r>
              <a:r>
                <a:rPr lang="zh-CN" altLang="en-US" sz="1600" dirty="0">
                  <a:solidFill>
                    <a:schemeClr val="bg1">
                      <a:lumMod val="50000"/>
                    </a:schemeClr>
                  </a:solidFill>
                  <a:latin typeface="Lato Light" panose="020F0302020204030203" pitchFamily="34" charset="0"/>
                  <a:cs typeface="Clear Sans Light" panose="020B0303030202020304" pitchFamily="34" charset="0"/>
                </a:rPr>
                <a:t>地址的</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BluetoothDevice</a:t>
              </a:r>
              <a:r>
                <a:rPr lang="zh-CN" altLang="en-US" sz="1600" dirty="0">
                  <a:solidFill>
                    <a:schemeClr val="bg1">
                      <a:lumMod val="50000"/>
                    </a:schemeClr>
                  </a:solidFill>
                  <a:latin typeface="Lato Light" panose="020F0302020204030203" pitchFamily="34" charset="0"/>
                  <a:cs typeface="Clear Sans Light" panose="020B0303030202020304" pitchFamily="34" charset="0"/>
                </a:rPr>
                <a:t>和创建 </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BluetoothServerSocket</a:t>
              </a:r>
              <a:r>
                <a:rPr lang="en-US" altLang="zh-CN" sz="1600" dirty="0">
                  <a:solidFill>
                    <a:schemeClr val="bg1">
                      <a:lumMod val="50000"/>
                    </a:schemeClr>
                  </a:solidFill>
                  <a:latin typeface="Lato Light" panose="020F0302020204030203" pitchFamily="34" charset="0"/>
                  <a:cs typeface="Clear Sans Light" panose="020B0303030202020304" pitchFamily="34" charset="0"/>
                </a:rPr>
                <a:t> </a:t>
              </a:r>
              <a:r>
                <a:rPr lang="zh-CN" altLang="en-US" sz="1600" dirty="0">
                  <a:solidFill>
                    <a:schemeClr val="bg1">
                      <a:lumMod val="50000"/>
                    </a:schemeClr>
                  </a:solidFill>
                  <a:latin typeface="Lato Light" panose="020F0302020204030203" pitchFamily="34" charset="0"/>
                  <a:cs typeface="Clear Sans Light" panose="020B0303030202020304" pitchFamily="34" charset="0"/>
                </a:rPr>
                <a:t>用于侦听来自其他设备的通信。直到我们建立</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bluetoothSocket</a:t>
              </a:r>
              <a:r>
                <a:rPr lang="zh-CN" altLang="en-US" sz="1600" dirty="0">
                  <a:solidFill>
                    <a:schemeClr val="bg1">
                      <a:lumMod val="50000"/>
                    </a:schemeClr>
                  </a:solidFill>
                  <a:latin typeface="Lato Light" panose="020F0302020204030203" pitchFamily="34" charset="0"/>
                  <a:cs typeface="Clear Sans Light" panose="020B0303030202020304" pitchFamily="34" charset="0"/>
                </a:rPr>
                <a:t>连接之前，都要不断操作它 。</a:t>
              </a:r>
              <a:endParaRPr lang="zh-CN" altLang="en-US"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5" name="Group 101"/>
          <p:cNvGrpSpPr/>
          <p:nvPr/>
        </p:nvGrpSpPr>
        <p:grpSpPr>
          <a:xfrm>
            <a:off x="1916209" y="3326508"/>
            <a:ext cx="4404101" cy="2383121"/>
            <a:chOff x="2249510" y="1913094"/>
            <a:chExt cx="3705181" cy="2383121"/>
          </a:xfrm>
        </p:grpSpPr>
        <p:sp>
          <p:nvSpPr>
            <p:cNvPr id="6" name="Rectangle 102"/>
            <p:cNvSpPr/>
            <p:nvPr/>
          </p:nvSpPr>
          <p:spPr>
            <a:xfrm>
              <a:off x="2249510" y="1913094"/>
              <a:ext cx="2757878" cy="40011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BluetoothServerSocket</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7" name="TextBox 103"/>
            <p:cNvSpPr txBox="1"/>
            <p:nvPr/>
          </p:nvSpPr>
          <p:spPr>
            <a:xfrm>
              <a:off x="2249511" y="2234112"/>
              <a:ext cx="3705180" cy="2062103"/>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表示打开服务器套接字侦听传入的请求 （类似于 </a:t>
              </a:r>
              <a:r>
                <a:rPr lang="en-US" altLang="zh-CN" sz="1600" dirty="0">
                  <a:solidFill>
                    <a:schemeClr val="bg1">
                      <a:lumMod val="50000"/>
                    </a:schemeClr>
                  </a:solidFill>
                  <a:latin typeface="Lato Light" panose="020F0302020204030203" pitchFamily="34" charset="0"/>
                  <a:cs typeface="Clear Sans Light" panose="020B0303030202020304" pitchFamily="34" charset="0"/>
                </a:rPr>
                <a:t>TCP </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ServerSocket</a:t>
              </a:r>
              <a:r>
                <a:rPr lang="zh-CN" altLang="en-US" sz="1600" dirty="0">
                  <a:solidFill>
                    <a:schemeClr val="bg1">
                      <a:lumMod val="50000"/>
                    </a:schemeClr>
                  </a:solidFill>
                  <a:latin typeface="Lato Light" panose="020F0302020204030203" pitchFamily="34" charset="0"/>
                  <a:cs typeface="Clear Sans Light" panose="020B0303030202020304" pitchFamily="34" charset="0"/>
                </a:rPr>
                <a:t>）。为了连接两台 </a:t>
              </a:r>
              <a:r>
                <a:rPr lang="en-US" altLang="zh-CN" sz="1600" dirty="0">
                  <a:solidFill>
                    <a:schemeClr val="bg1">
                      <a:lumMod val="50000"/>
                    </a:schemeClr>
                  </a:solidFill>
                  <a:latin typeface="Lato Light" panose="020F0302020204030203" pitchFamily="34" charset="0"/>
                  <a:cs typeface="Clear Sans Light" panose="020B0303030202020304" pitchFamily="34" charset="0"/>
                </a:rPr>
                <a:t>Android </a:t>
              </a:r>
              <a:r>
                <a:rPr lang="zh-CN" altLang="en-US" sz="1600" dirty="0">
                  <a:solidFill>
                    <a:schemeClr val="bg1">
                      <a:lumMod val="50000"/>
                    </a:schemeClr>
                  </a:solidFill>
                  <a:latin typeface="Lato Light" panose="020F0302020204030203" pitchFamily="34" charset="0"/>
                  <a:cs typeface="Clear Sans Light" panose="020B0303030202020304" pitchFamily="34" charset="0"/>
                </a:rPr>
                <a:t>设备，一台设备必须用此类打开一个服务器套接字。当远程蓝牙设备向此设备发出连接请求时，而且当连接被接收时，</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BluetoothServerSocket</a:t>
              </a:r>
              <a:r>
                <a:rPr lang="en-US" altLang="zh-CN" sz="1600" dirty="0">
                  <a:solidFill>
                    <a:schemeClr val="bg1">
                      <a:lumMod val="50000"/>
                    </a:schemeClr>
                  </a:solidFill>
                  <a:latin typeface="Lato Light" panose="020F0302020204030203" pitchFamily="34" charset="0"/>
                  <a:cs typeface="Clear Sans Light" panose="020B0303030202020304" pitchFamily="34" charset="0"/>
                </a:rPr>
                <a:t> </a:t>
              </a:r>
              <a:r>
                <a:rPr lang="zh-CN" altLang="en-US" sz="1600" dirty="0">
                  <a:solidFill>
                    <a:schemeClr val="bg1">
                      <a:lumMod val="50000"/>
                    </a:schemeClr>
                  </a:solidFill>
                  <a:latin typeface="Lato Light" panose="020F0302020204030203" pitchFamily="34" charset="0"/>
                  <a:cs typeface="Clear Sans Light" panose="020B0303030202020304" pitchFamily="34" charset="0"/>
                </a:rPr>
                <a:t>将返回连接的 </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BluetoothSocket</a:t>
              </a:r>
              <a:endParaRPr lang="en-US" altLang="zh-CN"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8" name="Group 104"/>
          <p:cNvGrpSpPr/>
          <p:nvPr/>
        </p:nvGrpSpPr>
        <p:grpSpPr>
          <a:xfrm>
            <a:off x="1916209" y="5565442"/>
            <a:ext cx="3705180" cy="1152015"/>
            <a:chOff x="2249511" y="1913094"/>
            <a:chExt cx="3705180" cy="1152015"/>
          </a:xfrm>
        </p:grpSpPr>
        <p:sp>
          <p:nvSpPr>
            <p:cNvPr id="9" name="Rectangle 105"/>
            <p:cNvSpPr/>
            <p:nvPr/>
          </p:nvSpPr>
          <p:spPr>
            <a:xfrm>
              <a:off x="2249511" y="1913094"/>
              <a:ext cx="2529205" cy="39878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BluetoothClass</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10" name="TextBox 106"/>
            <p:cNvSpPr txBox="1"/>
            <p:nvPr/>
          </p:nvSpPr>
          <p:spPr>
            <a:xfrm>
              <a:off x="2249511" y="2234112"/>
              <a:ext cx="3705180" cy="830997"/>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描述的一般特征和蓝牙设备的功能。这是一整套只读的属性用于定义设备的主要和次要设备类和它的服务。</a:t>
              </a:r>
              <a:endParaRPr lang="id-ID"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11" name="Group 107"/>
          <p:cNvGrpSpPr/>
          <p:nvPr/>
        </p:nvGrpSpPr>
        <p:grpSpPr>
          <a:xfrm>
            <a:off x="7803193" y="1158544"/>
            <a:ext cx="3705181" cy="1398236"/>
            <a:chOff x="2249510" y="1913094"/>
            <a:chExt cx="3705181" cy="1398236"/>
          </a:xfrm>
        </p:grpSpPr>
        <p:sp>
          <p:nvSpPr>
            <p:cNvPr id="12" name="Rectangle 108"/>
            <p:cNvSpPr/>
            <p:nvPr/>
          </p:nvSpPr>
          <p:spPr>
            <a:xfrm>
              <a:off x="2249510" y="1913094"/>
              <a:ext cx="2399665" cy="39878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BluetoothDevice</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13" name="TextBox 109"/>
            <p:cNvSpPr txBox="1"/>
            <p:nvPr/>
          </p:nvSpPr>
          <p:spPr>
            <a:xfrm>
              <a:off x="2249511" y="2234112"/>
              <a:ext cx="3705180" cy="1077218"/>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表示远程蓝牙设备。使用此类并通过</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BluetoothSocket</a:t>
              </a:r>
              <a:r>
                <a:rPr lang="zh-CN" altLang="en-US" sz="1600" dirty="0">
                  <a:solidFill>
                    <a:schemeClr val="bg1">
                      <a:lumMod val="50000"/>
                    </a:schemeClr>
                  </a:solidFill>
                  <a:latin typeface="Lato Light" panose="020F0302020204030203" pitchFamily="34" charset="0"/>
                  <a:cs typeface="Clear Sans Light" panose="020B0303030202020304" pitchFamily="34" charset="0"/>
                </a:rPr>
                <a:t>类可以请求连接远程设备，或查询这台设备的信息如其名称、 地址、 类和绑定状态。</a:t>
              </a:r>
              <a:endParaRPr lang="id-ID"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14" name="Group 110"/>
          <p:cNvGrpSpPr/>
          <p:nvPr/>
        </p:nvGrpSpPr>
        <p:grpSpPr>
          <a:xfrm>
            <a:off x="7803193" y="2979998"/>
            <a:ext cx="3705181" cy="1890678"/>
            <a:chOff x="2249510" y="1913094"/>
            <a:chExt cx="3705181" cy="1890678"/>
          </a:xfrm>
        </p:grpSpPr>
        <p:sp>
          <p:nvSpPr>
            <p:cNvPr id="15" name="Rectangle 111"/>
            <p:cNvSpPr/>
            <p:nvPr/>
          </p:nvSpPr>
          <p:spPr>
            <a:xfrm>
              <a:off x="2249510" y="1913094"/>
              <a:ext cx="2399651" cy="40011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BluetoothSocket</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16" name="TextBox 112"/>
            <p:cNvSpPr txBox="1"/>
            <p:nvPr/>
          </p:nvSpPr>
          <p:spPr>
            <a:xfrm>
              <a:off x="2249511" y="2234112"/>
              <a:ext cx="3705180" cy="1569660"/>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跟</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BluetoothServerSocket</a:t>
              </a:r>
              <a:r>
                <a:rPr lang="zh-CN" altLang="en-US" sz="1600" dirty="0">
                  <a:solidFill>
                    <a:schemeClr val="bg1">
                      <a:lumMod val="50000"/>
                    </a:schemeClr>
                  </a:solidFill>
                  <a:latin typeface="Lato Light" panose="020F0302020204030203" pitchFamily="34" charset="0"/>
                  <a:cs typeface="Clear Sans Light" panose="020B0303030202020304" pitchFamily="34" charset="0"/>
                </a:rPr>
                <a:t>相对，是客户端。表示一个蓝牙套接字 （类似于 </a:t>
              </a:r>
              <a:r>
                <a:rPr lang="en-US" altLang="zh-CN" sz="1600" dirty="0">
                  <a:solidFill>
                    <a:schemeClr val="bg1">
                      <a:lumMod val="50000"/>
                    </a:schemeClr>
                  </a:solidFill>
                  <a:latin typeface="Lato Light" panose="020F0302020204030203" pitchFamily="34" charset="0"/>
                  <a:cs typeface="Clear Sans Light" panose="020B0303030202020304" pitchFamily="34" charset="0"/>
                </a:rPr>
                <a:t>TCP Socket</a:t>
              </a:r>
              <a:r>
                <a:rPr lang="zh-CN" altLang="en-US" sz="1600" dirty="0">
                  <a:solidFill>
                    <a:schemeClr val="bg1">
                      <a:lumMod val="50000"/>
                    </a:schemeClr>
                  </a:solidFill>
                  <a:latin typeface="Lato Light" panose="020F0302020204030203" pitchFamily="34" charset="0"/>
                  <a:cs typeface="Clear Sans Light" panose="020B0303030202020304" pitchFamily="34" charset="0"/>
                </a:rPr>
                <a:t>） 的接口。这是一个允许应用程序与另一台蓝牙设备通过</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InputStream</a:t>
              </a:r>
              <a:r>
                <a:rPr lang="zh-CN" altLang="en-US" sz="1600" dirty="0">
                  <a:solidFill>
                    <a:schemeClr val="bg1">
                      <a:lumMod val="50000"/>
                    </a:schemeClr>
                  </a:solidFill>
                  <a:latin typeface="Lato Light" panose="020F0302020204030203" pitchFamily="34" charset="0"/>
                  <a:cs typeface="Clear Sans Light" panose="020B0303030202020304" pitchFamily="34" charset="0"/>
                </a:rPr>
                <a:t>和</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OutputStream</a:t>
              </a:r>
              <a:r>
                <a:rPr lang="zh-CN" altLang="en-US" sz="1600" dirty="0">
                  <a:solidFill>
                    <a:schemeClr val="bg1">
                      <a:lumMod val="50000"/>
                    </a:schemeClr>
                  </a:solidFill>
                  <a:latin typeface="Lato Light" panose="020F0302020204030203" pitchFamily="34" charset="0"/>
                  <a:cs typeface="Clear Sans Light" panose="020B0303030202020304" pitchFamily="34" charset="0"/>
                </a:rPr>
                <a:t>来交换数据的连接点。其一共</a:t>
              </a:r>
              <a:r>
                <a:rPr lang="en-US" altLang="zh-CN" sz="1600" dirty="0">
                  <a:solidFill>
                    <a:schemeClr val="bg1">
                      <a:lumMod val="50000"/>
                    </a:schemeClr>
                  </a:solidFill>
                  <a:latin typeface="Lato Light" panose="020F0302020204030203" pitchFamily="34" charset="0"/>
                  <a:cs typeface="Clear Sans Light" panose="020B0303030202020304" pitchFamily="34" charset="0"/>
                </a:rPr>
                <a:t>5</a:t>
              </a:r>
              <a:r>
                <a:rPr lang="zh-CN" altLang="en-US" sz="1600" dirty="0">
                  <a:solidFill>
                    <a:schemeClr val="bg1">
                      <a:lumMod val="50000"/>
                    </a:schemeClr>
                  </a:solidFill>
                  <a:latin typeface="Lato Light" panose="020F0302020204030203" pitchFamily="34" charset="0"/>
                  <a:cs typeface="Clear Sans Light" panose="020B0303030202020304" pitchFamily="34" charset="0"/>
                </a:rPr>
                <a:t>个方法，一般都会用到。</a:t>
              </a:r>
              <a:endParaRPr lang="zh-CN" altLang="en-US"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17" name="Group 113"/>
          <p:cNvGrpSpPr/>
          <p:nvPr/>
        </p:nvGrpSpPr>
        <p:grpSpPr>
          <a:xfrm>
            <a:off x="7729869" y="5521058"/>
            <a:ext cx="3705180" cy="1152015"/>
            <a:chOff x="2249511" y="1913094"/>
            <a:chExt cx="3705180" cy="1152015"/>
          </a:xfrm>
        </p:grpSpPr>
        <p:sp>
          <p:nvSpPr>
            <p:cNvPr id="18" name="Rectangle 114"/>
            <p:cNvSpPr/>
            <p:nvPr/>
          </p:nvSpPr>
          <p:spPr>
            <a:xfrm>
              <a:off x="2249511" y="1913094"/>
              <a:ext cx="2399650" cy="40011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BluetoothProfile</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19" name="TextBox 115"/>
            <p:cNvSpPr txBox="1"/>
            <p:nvPr/>
          </p:nvSpPr>
          <p:spPr>
            <a:xfrm>
              <a:off x="2249511" y="2234112"/>
              <a:ext cx="3705180" cy="830997"/>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表示一个蓝牙配置文件。蓝牙配置文件是基于蓝牙通信设备之间的无线接口规范。如免提规范</a:t>
              </a:r>
              <a:r>
                <a:rPr lang="en-US" altLang="zh-CN" sz="1600" dirty="0">
                  <a:solidFill>
                    <a:schemeClr val="bg1">
                      <a:lumMod val="50000"/>
                    </a:schemeClr>
                  </a:solidFill>
                  <a:latin typeface="Lato Light" panose="020F0302020204030203" pitchFamily="34" charset="0"/>
                  <a:cs typeface="Clear Sans Light" panose="020B0303030202020304" pitchFamily="34" charset="0"/>
                </a:rPr>
                <a:t>(Hands-Free profile)</a:t>
              </a:r>
              <a:endParaRPr lang="id-ID"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20" name="Group 5"/>
          <p:cNvGrpSpPr/>
          <p:nvPr/>
        </p:nvGrpSpPr>
        <p:grpSpPr>
          <a:xfrm>
            <a:off x="6678854" y="1178173"/>
            <a:ext cx="958349" cy="960265"/>
            <a:chOff x="6485814" y="1958125"/>
            <a:chExt cx="958349" cy="960265"/>
          </a:xfrm>
        </p:grpSpPr>
        <p:sp>
          <p:nvSpPr>
            <p:cNvPr id="21" name="Rectangle 47"/>
            <p:cNvSpPr>
              <a:spLocks noChangeAspect="1"/>
            </p:cNvSpPr>
            <p:nvPr/>
          </p:nvSpPr>
          <p:spPr>
            <a:xfrm>
              <a:off x="6485814" y="1958125"/>
              <a:ext cx="958349" cy="960265"/>
            </a:xfrm>
            <a:prstGeom prst="rect">
              <a:avLst/>
            </a:prstGeom>
            <a:solidFill>
              <a:srgbClr val="9BA1AD">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48"/>
            <p:cNvSpPr>
              <a:spLocks noChangeAspect="1"/>
            </p:cNvSpPr>
            <p:nvPr/>
          </p:nvSpPr>
          <p:spPr>
            <a:xfrm>
              <a:off x="6485814" y="2775376"/>
              <a:ext cx="958349" cy="143012"/>
            </a:xfrm>
            <a:prstGeom prst="rect">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3"/>
          <p:cNvGrpSpPr/>
          <p:nvPr/>
        </p:nvGrpSpPr>
        <p:grpSpPr>
          <a:xfrm>
            <a:off x="857317" y="3445205"/>
            <a:ext cx="958349" cy="960265"/>
            <a:chOff x="1192597" y="3323285"/>
            <a:chExt cx="958349" cy="960265"/>
          </a:xfrm>
        </p:grpSpPr>
        <p:sp>
          <p:nvSpPr>
            <p:cNvPr id="25" name="Rectangle 51"/>
            <p:cNvSpPr>
              <a:spLocks noChangeAspect="1"/>
            </p:cNvSpPr>
            <p:nvPr/>
          </p:nvSpPr>
          <p:spPr>
            <a:xfrm>
              <a:off x="1192597" y="3323285"/>
              <a:ext cx="958349" cy="960265"/>
            </a:xfrm>
            <a:prstGeom prst="rect">
              <a:avLst/>
            </a:prstGeom>
            <a:solidFill>
              <a:srgbClr val="9BA1AD">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52"/>
            <p:cNvSpPr>
              <a:spLocks noChangeAspect="1"/>
            </p:cNvSpPr>
            <p:nvPr/>
          </p:nvSpPr>
          <p:spPr>
            <a:xfrm>
              <a:off x="1192597" y="4140536"/>
              <a:ext cx="958349" cy="143012"/>
            </a:xfrm>
            <a:prstGeom prst="rect">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6"/>
          <p:cNvGrpSpPr/>
          <p:nvPr/>
        </p:nvGrpSpPr>
        <p:grpSpPr>
          <a:xfrm>
            <a:off x="6678854" y="3202129"/>
            <a:ext cx="958349" cy="960265"/>
            <a:chOff x="6485814" y="3323285"/>
            <a:chExt cx="958349" cy="960265"/>
          </a:xfrm>
        </p:grpSpPr>
        <p:sp>
          <p:nvSpPr>
            <p:cNvPr id="29" name="Rectangle 55"/>
            <p:cNvSpPr>
              <a:spLocks noChangeAspect="1"/>
            </p:cNvSpPr>
            <p:nvPr/>
          </p:nvSpPr>
          <p:spPr>
            <a:xfrm>
              <a:off x="6485814" y="3323285"/>
              <a:ext cx="958349" cy="960265"/>
            </a:xfrm>
            <a:prstGeom prst="rect">
              <a:avLst/>
            </a:prstGeom>
            <a:solidFill>
              <a:srgbClr val="3F4247">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56"/>
            <p:cNvSpPr>
              <a:spLocks noChangeAspect="1"/>
            </p:cNvSpPr>
            <p:nvPr/>
          </p:nvSpPr>
          <p:spPr>
            <a:xfrm>
              <a:off x="6485814" y="4140536"/>
              <a:ext cx="958349" cy="143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 name="Group 2"/>
          <p:cNvGrpSpPr/>
          <p:nvPr/>
        </p:nvGrpSpPr>
        <p:grpSpPr>
          <a:xfrm>
            <a:off x="876666" y="1178175"/>
            <a:ext cx="958349" cy="960265"/>
            <a:chOff x="1192597" y="1958125"/>
            <a:chExt cx="958349" cy="960265"/>
          </a:xfrm>
        </p:grpSpPr>
        <p:sp>
          <p:nvSpPr>
            <p:cNvPr id="33" name="Rectangle 43"/>
            <p:cNvSpPr>
              <a:spLocks noChangeAspect="1"/>
            </p:cNvSpPr>
            <p:nvPr/>
          </p:nvSpPr>
          <p:spPr>
            <a:xfrm>
              <a:off x="1192597" y="1958125"/>
              <a:ext cx="958349" cy="960265"/>
            </a:xfrm>
            <a:prstGeom prst="rect">
              <a:avLst/>
            </a:prstGeom>
            <a:solidFill>
              <a:srgbClr val="3F4247">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44"/>
            <p:cNvSpPr>
              <a:spLocks noChangeAspect="1"/>
            </p:cNvSpPr>
            <p:nvPr/>
          </p:nvSpPr>
          <p:spPr>
            <a:xfrm>
              <a:off x="1192597" y="2775376"/>
              <a:ext cx="958349" cy="143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8" name="Group 4"/>
          <p:cNvGrpSpPr/>
          <p:nvPr/>
        </p:nvGrpSpPr>
        <p:grpSpPr>
          <a:xfrm>
            <a:off x="859295" y="5567000"/>
            <a:ext cx="958349" cy="960265"/>
            <a:chOff x="1192597" y="4688445"/>
            <a:chExt cx="958349" cy="960265"/>
          </a:xfrm>
        </p:grpSpPr>
        <p:sp>
          <p:nvSpPr>
            <p:cNvPr id="39" name="Rectangle 59"/>
            <p:cNvSpPr>
              <a:spLocks noChangeAspect="1"/>
            </p:cNvSpPr>
            <p:nvPr/>
          </p:nvSpPr>
          <p:spPr>
            <a:xfrm>
              <a:off x="1192597" y="4688445"/>
              <a:ext cx="958349" cy="960265"/>
            </a:xfrm>
            <a:prstGeom prst="rect">
              <a:avLst/>
            </a:prstGeom>
            <a:solidFill>
              <a:srgbClr val="3F4247">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60"/>
            <p:cNvSpPr>
              <a:spLocks noChangeAspect="1"/>
            </p:cNvSpPr>
            <p:nvPr/>
          </p:nvSpPr>
          <p:spPr>
            <a:xfrm>
              <a:off x="1192597" y="5505696"/>
              <a:ext cx="958349" cy="143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2" name="Group 7"/>
          <p:cNvGrpSpPr/>
          <p:nvPr/>
        </p:nvGrpSpPr>
        <p:grpSpPr>
          <a:xfrm>
            <a:off x="6678854" y="5522616"/>
            <a:ext cx="958349" cy="960265"/>
            <a:chOff x="6485814" y="4688445"/>
            <a:chExt cx="958349" cy="960265"/>
          </a:xfrm>
        </p:grpSpPr>
        <p:sp>
          <p:nvSpPr>
            <p:cNvPr id="43" name="Rectangle 63"/>
            <p:cNvSpPr>
              <a:spLocks noChangeAspect="1"/>
            </p:cNvSpPr>
            <p:nvPr/>
          </p:nvSpPr>
          <p:spPr>
            <a:xfrm>
              <a:off x="6485814" y="4688445"/>
              <a:ext cx="958349" cy="960265"/>
            </a:xfrm>
            <a:prstGeom prst="rect">
              <a:avLst/>
            </a:prstGeom>
            <a:solidFill>
              <a:srgbClr val="9BA1AD">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64"/>
            <p:cNvSpPr>
              <a:spLocks noChangeAspect="1"/>
            </p:cNvSpPr>
            <p:nvPr/>
          </p:nvSpPr>
          <p:spPr>
            <a:xfrm>
              <a:off x="6485814" y="5505696"/>
              <a:ext cx="958349" cy="143012"/>
            </a:xfrm>
            <a:prstGeom prst="rect">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6" name="组合 45"/>
          <p:cNvGrpSpPr/>
          <p:nvPr/>
        </p:nvGrpSpPr>
        <p:grpSpPr>
          <a:xfrm>
            <a:off x="239781" y="188400"/>
            <a:ext cx="3352855" cy="581149"/>
            <a:chOff x="4662605" y="245621"/>
            <a:chExt cx="3352855" cy="581149"/>
          </a:xfrm>
        </p:grpSpPr>
        <p:grpSp>
          <p:nvGrpSpPr>
            <p:cNvPr id="47" name="组合 46"/>
            <p:cNvGrpSpPr/>
            <p:nvPr/>
          </p:nvGrpSpPr>
          <p:grpSpPr>
            <a:xfrm>
              <a:off x="4662605" y="245621"/>
              <a:ext cx="2918077" cy="581149"/>
              <a:chOff x="7799505" y="1198121"/>
              <a:chExt cx="2918077" cy="581149"/>
            </a:xfrm>
          </p:grpSpPr>
          <p:grpSp>
            <p:nvGrpSpPr>
              <p:cNvPr id="55" name="组合 54"/>
              <p:cNvGrpSpPr/>
              <p:nvPr/>
            </p:nvGrpSpPr>
            <p:grpSpPr>
              <a:xfrm flipH="1">
                <a:off x="7799505" y="1198121"/>
                <a:ext cx="960120" cy="581149"/>
                <a:chOff x="9787459" y="1304801"/>
                <a:chExt cx="960120" cy="581149"/>
              </a:xfrm>
            </p:grpSpPr>
            <p:grpSp>
              <p:nvGrpSpPr>
                <p:cNvPr id="58" name="组合 57"/>
                <p:cNvGrpSpPr/>
                <p:nvPr/>
              </p:nvGrpSpPr>
              <p:grpSpPr>
                <a:xfrm>
                  <a:off x="9858579" y="1340361"/>
                  <a:ext cx="889000" cy="503679"/>
                  <a:chOff x="7378700" y="2527300"/>
                  <a:chExt cx="889000" cy="1090950"/>
                </a:xfrm>
              </p:grpSpPr>
              <p:cxnSp>
                <p:nvCxnSpPr>
                  <p:cNvPr id="61" name="直接连接符 60"/>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59" name="椭圆 58"/>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文本框 55"/>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57" name="矩形 56"/>
              <p:cNvSpPr/>
              <p:nvPr/>
            </p:nvSpPr>
            <p:spPr>
              <a:xfrm>
                <a:off x="8383289" y="1263659"/>
                <a:ext cx="2334293" cy="461665"/>
              </a:xfrm>
              <a:prstGeom prst="rect">
                <a:avLst/>
              </a:prstGeom>
            </p:spPr>
            <p:txBody>
              <a:bodyPr wrap="none">
                <a:spAutoFit/>
              </a:bodyPr>
              <a:lstStyle/>
              <a:p>
                <a:r>
                  <a:rPr lang="zh-CN" altLang="en-US" sz="2400" dirty="0"/>
                  <a:t>  蓝牙调用的</a:t>
                </a:r>
                <a:r>
                  <a:rPr lang="en-US" altLang="zh-CN" sz="2400" dirty="0"/>
                  <a:t>API</a:t>
                </a:r>
                <a:endParaRPr lang="zh-CN" altLang="en-US" sz="2400" dirty="0"/>
              </a:p>
            </p:txBody>
          </p:sp>
        </p:grpSp>
        <p:grpSp>
          <p:nvGrpSpPr>
            <p:cNvPr id="48" name="组合 47"/>
            <p:cNvGrpSpPr/>
            <p:nvPr/>
          </p:nvGrpSpPr>
          <p:grpSpPr>
            <a:xfrm flipV="1">
              <a:off x="7060836" y="245621"/>
              <a:ext cx="954624" cy="581149"/>
              <a:chOff x="10658316" y="1304801"/>
              <a:chExt cx="954624" cy="581149"/>
            </a:xfrm>
          </p:grpSpPr>
          <p:grpSp>
            <p:nvGrpSpPr>
              <p:cNvPr id="49" name="组合 48"/>
              <p:cNvGrpSpPr/>
              <p:nvPr/>
            </p:nvGrpSpPr>
            <p:grpSpPr>
              <a:xfrm>
                <a:off x="10736640" y="1358569"/>
                <a:ext cx="876300" cy="507281"/>
                <a:chOff x="8256761" y="2566740"/>
                <a:chExt cx="876300" cy="1098752"/>
              </a:xfrm>
            </p:grpSpPr>
            <p:cxnSp>
              <p:nvCxnSpPr>
                <p:cNvPr id="52" name="直接连接符 51"/>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50" name="椭圆 49"/>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4" name="文本框 63"/>
          <p:cNvSpPr txBox="1"/>
          <p:nvPr/>
        </p:nvSpPr>
        <p:spPr>
          <a:xfrm>
            <a:off x="1133349" y="1158544"/>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1</a:t>
            </a:r>
            <a:endParaRPr lang="zh-CN" altLang="en-US" sz="4400" b="1" dirty="0">
              <a:solidFill>
                <a:schemeClr val="bg1"/>
              </a:solidFill>
              <a:latin typeface="Gungsuh" panose="02030600000101010101" pitchFamily="18" charset="-127"/>
              <a:ea typeface="Gungsuh" panose="02030600000101010101" pitchFamily="18" charset="-127"/>
            </a:endParaRPr>
          </a:p>
        </p:txBody>
      </p:sp>
      <p:sp>
        <p:nvSpPr>
          <p:cNvPr id="65" name="文本框 64"/>
          <p:cNvSpPr txBox="1"/>
          <p:nvPr/>
        </p:nvSpPr>
        <p:spPr>
          <a:xfrm>
            <a:off x="6918715" y="1178171"/>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2</a:t>
            </a:r>
            <a:endParaRPr lang="zh-CN" altLang="en-US" sz="4400" b="1" dirty="0">
              <a:solidFill>
                <a:schemeClr val="bg1"/>
              </a:solidFill>
              <a:latin typeface="Gungsuh" panose="02030600000101010101" pitchFamily="18" charset="-127"/>
              <a:ea typeface="Gungsuh" panose="02030600000101010101" pitchFamily="18" charset="-127"/>
            </a:endParaRPr>
          </a:p>
        </p:txBody>
      </p:sp>
      <p:sp>
        <p:nvSpPr>
          <p:cNvPr id="66" name="文本框 65"/>
          <p:cNvSpPr txBox="1"/>
          <p:nvPr/>
        </p:nvSpPr>
        <p:spPr>
          <a:xfrm>
            <a:off x="1108754" y="3445203"/>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3</a:t>
            </a:r>
            <a:endParaRPr lang="zh-CN" altLang="en-US" sz="4400" b="1" dirty="0">
              <a:solidFill>
                <a:schemeClr val="bg1"/>
              </a:solidFill>
              <a:latin typeface="Gungsuh" panose="02030600000101010101" pitchFamily="18" charset="-127"/>
              <a:ea typeface="Gungsuh" panose="02030600000101010101" pitchFamily="18" charset="-127"/>
            </a:endParaRPr>
          </a:p>
        </p:txBody>
      </p:sp>
      <p:sp>
        <p:nvSpPr>
          <p:cNvPr id="67" name="文本框 66"/>
          <p:cNvSpPr txBox="1"/>
          <p:nvPr/>
        </p:nvSpPr>
        <p:spPr>
          <a:xfrm>
            <a:off x="6872384" y="3202126"/>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4</a:t>
            </a:r>
            <a:endParaRPr lang="zh-CN" altLang="en-US" sz="4400" b="1" dirty="0">
              <a:solidFill>
                <a:schemeClr val="bg1"/>
              </a:solidFill>
              <a:latin typeface="Gungsuh" panose="02030600000101010101" pitchFamily="18" charset="-127"/>
              <a:ea typeface="Gungsuh" panose="02030600000101010101" pitchFamily="18" charset="-127"/>
            </a:endParaRPr>
          </a:p>
        </p:txBody>
      </p:sp>
      <p:sp>
        <p:nvSpPr>
          <p:cNvPr id="68" name="文本框 67"/>
          <p:cNvSpPr txBox="1"/>
          <p:nvPr/>
        </p:nvSpPr>
        <p:spPr>
          <a:xfrm>
            <a:off x="1075338" y="5555438"/>
            <a:ext cx="383540" cy="769441"/>
          </a:xfrm>
          <a:prstGeom prst="rect">
            <a:avLst/>
          </a:prstGeom>
          <a:noFill/>
        </p:spPr>
        <p:txBody>
          <a:bodyPr wrap="square" rtlCol="0">
            <a:spAutoFit/>
          </a:bodyPr>
          <a:lstStyle/>
          <a:p>
            <a:r>
              <a:rPr lang="en-US" altLang="zh-CN" sz="4400" dirty="0">
                <a:solidFill>
                  <a:schemeClr val="bg1"/>
                </a:solidFill>
                <a:latin typeface="Gungsuh" panose="02030600000101010101" pitchFamily="18" charset="-127"/>
                <a:ea typeface="Gungsuh" panose="02030600000101010101" pitchFamily="18" charset="-127"/>
              </a:rPr>
              <a:t>5</a:t>
            </a:r>
            <a:endParaRPr lang="zh-CN" altLang="en-US" sz="4400" dirty="0">
              <a:solidFill>
                <a:schemeClr val="bg1"/>
              </a:solidFill>
              <a:latin typeface="Gungsuh" panose="02030600000101010101" pitchFamily="18" charset="-127"/>
              <a:ea typeface="Gungsuh" panose="02030600000101010101" pitchFamily="18" charset="-127"/>
            </a:endParaRPr>
          </a:p>
        </p:txBody>
      </p:sp>
      <p:sp>
        <p:nvSpPr>
          <p:cNvPr id="69" name="文本框 68"/>
          <p:cNvSpPr txBox="1"/>
          <p:nvPr/>
        </p:nvSpPr>
        <p:spPr>
          <a:xfrm>
            <a:off x="6918715" y="5511053"/>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6</a:t>
            </a:r>
            <a:endParaRPr lang="zh-CN" altLang="en-US" sz="4400" b="1" dirty="0">
              <a:solidFill>
                <a:schemeClr val="bg1"/>
              </a:solidFill>
              <a:latin typeface="Gungsuh" panose="02030600000101010101" pitchFamily="18" charset="-127"/>
              <a:ea typeface="Gungsuh" panose="02030600000101010101" pitchFamily="18" charset="-127"/>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wipe(left)">
                                      <p:cBhvr>
                                        <p:cTn id="35" dur="500"/>
                                        <p:tgtEl>
                                          <p:spTgt spid="11"/>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500"/>
                                        <p:tgtEl>
                                          <p:spTgt spid="28"/>
                                        </p:tgtEl>
                                      </p:cBhvr>
                                    </p:animEffect>
                                  </p:childTnLst>
                                </p:cTn>
                              </p:par>
                            </p:childTnLst>
                          </p:cTn>
                        </p:par>
                        <p:par>
                          <p:cTn id="40" fill="hold">
                            <p:stCondLst>
                              <p:cond delay="4500"/>
                            </p:stCondLst>
                            <p:childTnLst>
                              <p:par>
                                <p:cTn id="41" presetID="22" presetClass="entr" presetSubtype="8" fill="hold"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ipe(left)">
                                      <p:cBhvr>
                                        <p:cTn id="43" dur="500"/>
                                        <p:tgtEl>
                                          <p:spTgt spid="14"/>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fade">
                                      <p:cBhvr>
                                        <p:cTn id="47" dur="500"/>
                                        <p:tgtEl>
                                          <p:spTgt spid="42"/>
                                        </p:tgtEl>
                                      </p:cBhvr>
                                    </p:animEffect>
                                  </p:childTnLst>
                                </p:cTn>
                              </p:par>
                            </p:childTnLst>
                          </p:cTn>
                        </p:par>
                        <p:par>
                          <p:cTn id="48" fill="hold">
                            <p:stCondLst>
                              <p:cond delay="5500"/>
                            </p:stCondLst>
                            <p:childTnLst>
                              <p:par>
                                <p:cTn id="49" presetID="22" presetClass="entr" presetSubtype="8" fill="hold" nodeType="after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wipe(left)">
                                      <p:cBhvr>
                                        <p:cTn id="51" dur="500"/>
                                        <p:tgtEl>
                                          <p:spTgt spid="17"/>
                                        </p:tgtEl>
                                      </p:cBhvr>
                                    </p:animEffect>
                                  </p:childTnLst>
                                </p:cTn>
                              </p:par>
                              <p:par>
                                <p:cTn id="52" presetID="16" presetClass="entr" presetSubtype="21" fill="hold" nodeType="withEffect">
                                  <p:stCondLst>
                                    <p:cond delay="2000"/>
                                  </p:stCondLst>
                                  <p:childTnLst>
                                    <p:set>
                                      <p:cBhvr>
                                        <p:cTn id="53" dur="1" fill="hold">
                                          <p:stCondLst>
                                            <p:cond delay="0"/>
                                          </p:stCondLst>
                                        </p:cTn>
                                        <p:tgtEl>
                                          <p:spTgt spid="46"/>
                                        </p:tgtEl>
                                        <p:attrNameLst>
                                          <p:attrName>style.visibility</p:attrName>
                                        </p:attrNameLst>
                                      </p:cBhvr>
                                      <p:to>
                                        <p:strVal val="visible"/>
                                      </p:to>
                                    </p:set>
                                    <p:animEffect transition="in" filter="barn(inVertical)">
                                      <p:cBhvr>
                                        <p:cTn id="54"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916209" y="1069988"/>
            <a:ext cx="4596654" cy="1152015"/>
            <a:chOff x="2249510" y="1913094"/>
            <a:chExt cx="3705181" cy="1152015"/>
          </a:xfrm>
        </p:grpSpPr>
        <p:sp>
          <p:nvSpPr>
            <p:cNvPr id="3" name="Rectangle 46"/>
            <p:cNvSpPr/>
            <p:nvPr/>
          </p:nvSpPr>
          <p:spPr>
            <a:xfrm>
              <a:off x="2249510" y="1913094"/>
              <a:ext cx="2251367" cy="400110"/>
            </a:xfrm>
            <a:prstGeom prst="rect">
              <a:avLst/>
            </a:prstGeom>
          </p:spPr>
          <p:txBody>
            <a:bodyPr wrap="square">
              <a:spAutoFit/>
            </a:bodyPr>
            <a:lstStyle/>
            <a:p>
              <a:pPr lvl="0" fontAlgn="base">
                <a:spcBef>
                  <a:spcPct val="0"/>
                </a:spcBef>
                <a:spcAft>
                  <a:spcPct val="0"/>
                </a:spcAft>
              </a:pPr>
              <a:r>
                <a:rPr lang="en-US" sz="20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BluetoothA2dp</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4" name="TextBox 100"/>
            <p:cNvSpPr txBox="1"/>
            <p:nvPr/>
          </p:nvSpPr>
          <p:spPr>
            <a:xfrm>
              <a:off x="2249511" y="2234112"/>
              <a:ext cx="3705180" cy="830997"/>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定义了如何高质量的音频可以进行流式处理从一个设备到另一个通过蓝牙连接。”</a:t>
              </a:r>
              <a:r>
                <a:rPr lang="en-US" altLang="zh-CN" sz="1600" dirty="0">
                  <a:solidFill>
                    <a:schemeClr val="bg1">
                      <a:lumMod val="50000"/>
                    </a:schemeClr>
                  </a:solidFill>
                  <a:latin typeface="Lato Light" panose="020F0302020204030203" pitchFamily="34" charset="0"/>
                  <a:cs typeface="Clear Sans Light" panose="020B0303030202020304" pitchFamily="34" charset="0"/>
                </a:rPr>
                <a:t>A2DP”</a:t>
              </a:r>
              <a:r>
                <a:rPr lang="zh-CN" altLang="en-US" sz="1600" dirty="0">
                  <a:solidFill>
                    <a:schemeClr val="bg1">
                      <a:lumMod val="50000"/>
                    </a:schemeClr>
                  </a:solidFill>
                  <a:latin typeface="Lato Light" panose="020F0302020204030203" pitchFamily="34" charset="0"/>
                  <a:cs typeface="Clear Sans Light" panose="020B0303030202020304" pitchFamily="34" charset="0"/>
                </a:rPr>
                <a:t>代表先进音频分配协议</a:t>
              </a:r>
              <a:endParaRPr lang="zh-CN" altLang="en-US"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5" name="Group 101"/>
          <p:cNvGrpSpPr/>
          <p:nvPr/>
        </p:nvGrpSpPr>
        <p:grpSpPr>
          <a:xfrm>
            <a:off x="1916209" y="2727068"/>
            <a:ext cx="4404101" cy="2136900"/>
            <a:chOff x="2249510" y="1913094"/>
            <a:chExt cx="3705181" cy="2136900"/>
          </a:xfrm>
        </p:grpSpPr>
        <p:sp>
          <p:nvSpPr>
            <p:cNvPr id="6" name="Rectangle 102"/>
            <p:cNvSpPr/>
            <p:nvPr/>
          </p:nvSpPr>
          <p:spPr>
            <a:xfrm>
              <a:off x="2249510" y="1913094"/>
              <a:ext cx="2757878" cy="40011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BluetoothHealthCallback</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7" name="TextBox 103"/>
            <p:cNvSpPr txBox="1"/>
            <p:nvPr/>
          </p:nvSpPr>
          <p:spPr>
            <a:xfrm>
              <a:off x="2249511" y="2234112"/>
              <a:ext cx="3705180" cy="1815882"/>
            </a:xfrm>
            <a:prstGeom prst="rect">
              <a:avLst/>
            </a:prstGeom>
            <a:noFill/>
          </p:spPr>
          <p:txBody>
            <a:bodyPr wrap="square" rtlCol="0">
              <a:spAutoFit/>
            </a:bodyPr>
            <a:lstStyle/>
            <a:p>
              <a:pPr algn="just"/>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BluetoothHealthCallback</a:t>
              </a:r>
              <a:r>
                <a:rPr lang="en-US" altLang="zh-CN" sz="1600" dirty="0">
                  <a:solidFill>
                    <a:schemeClr val="bg1">
                      <a:lumMod val="50000"/>
                    </a:schemeClr>
                  </a:solidFill>
                  <a:latin typeface="Lato Light" panose="020F0302020204030203" pitchFamily="34" charset="0"/>
                  <a:cs typeface="Clear Sans Light" panose="020B0303030202020304" pitchFamily="34" charset="0"/>
                </a:rPr>
                <a:t> </a:t>
              </a:r>
              <a:r>
                <a:rPr lang="zh-CN" altLang="en-US" sz="1600" dirty="0">
                  <a:solidFill>
                    <a:schemeClr val="bg1">
                      <a:lumMod val="50000"/>
                    </a:schemeClr>
                  </a:solidFill>
                  <a:latin typeface="Lato Light" panose="020F0302020204030203" pitchFamily="34" charset="0"/>
                  <a:cs typeface="Clear Sans Light" panose="020B0303030202020304" pitchFamily="34" charset="0"/>
                </a:rPr>
                <a:t>一个抽象类，您使用来实现 </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BluetoothHealth</a:t>
              </a:r>
              <a:r>
                <a:rPr lang="en-US" altLang="zh-CN" sz="1600" dirty="0">
                  <a:solidFill>
                    <a:schemeClr val="bg1">
                      <a:lumMod val="50000"/>
                    </a:schemeClr>
                  </a:solidFill>
                  <a:latin typeface="Lato Light" panose="020F0302020204030203" pitchFamily="34" charset="0"/>
                  <a:cs typeface="Clear Sans Light" panose="020B0303030202020304" pitchFamily="34" charset="0"/>
                </a:rPr>
                <a:t> </a:t>
              </a:r>
              <a:r>
                <a:rPr lang="zh-CN" altLang="en-US" sz="1600" dirty="0">
                  <a:solidFill>
                    <a:schemeClr val="bg1">
                      <a:lumMod val="50000"/>
                    </a:schemeClr>
                  </a:solidFill>
                  <a:latin typeface="Lato Light" panose="020F0302020204030203" pitchFamily="34" charset="0"/>
                  <a:cs typeface="Clear Sans Light" panose="020B0303030202020304" pitchFamily="34" charset="0"/>
                </a:rPr>
                <a:t>回调，你必须扩展此类并实现回调方法以接收有关更改的更新应用程序的注册和蓝牙通道状态。</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BluetoothHealthAppConfiguration</a:t>
              </a:r>
              <a:r>
                <a:rPr lang="en-US" altLang="zh-CN" sz="1600" dirty="0">
                  <a:solidFill>
                    <a:schemeClr val="bg1">
                      <a:lumMod val="50000"/>
                    </a:schemeClr>
                  </a:solidFill>
                  <a:latin typeface="Lato Light" panose="020F0302020204030203" pitchFamily="34" charset="0"/>
                  <a:cs typeface="Clear Sans Light" panose="020B0303030202020304" pitchFamily="34" charset="0"/>
                </a:rPr>
                <a:t> </a:t>
              </a:r>
              <a:r>
                <a:rPr lang="zh-CN" altLang="en-US" sz="1600" dirty="0">
                  <a:solidFill>
                    <a:schemeClr val="bg1">
                      <a:lumMod val="50000"/>
                    </a:schemeClr>
                  </a:solidFill>
                  <a:latin typeface="Lato Light" panose="020F0302020204030203" pitchFamily="34" charset="0"/>
                  <a:cs typeface="Clear Sans Light" panose="020B0303030202020304" pitchFamily="34" charset="0"/>
                </a:rPr>
                <a:t>表示一个蓝牙健康第三方应用程序注册与远程蓝牙健康设备进行通信的应用程序</a:t>
              </a:r>
              <a:endParaRPr lang="en-US" altLang="zh-CN"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8" name="Group 104"/>
          <p:cNvGrpSpPr/>
          <p:nvPr/>
        </p:nvGrpSpPr>
        <p:grpSpPr>
          <a:xfrm>
            <a:off x="1916208" y="5280962"/>
            <a:ext cx="4335031" cy="1152015"/>
            <a:chOff x="2249510" y="1913094"/>
            <a:chExt cx="4335031" cy="1152015"/>
          </a:xfrm>
        </p:grpSpPr>
        <p:sp>
          <p:nvSpPr>
            <p:cNvPr id="9" name="Rectangle 105"/>
            <p:cNvSpPr/>
            <p:nvPr/>
          </p:nvSpPr>
          <p:spPr>
            <a:xfrm>
              <a:off x="2249510" y="1913094"/>
              <a:ext cx="4335031" cy="40011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BluetoothHealthAppConfiguration</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10" name="TextBox 106"/>
            <p:cNvSpPr txBox="1"/>
            <p:nvPr/>
          </p:nvSpPr>
          <p:spPr>
            <a:xfrm>
              <a:off x="2249511" y="2234112"/>
              <a:ext cx="3705180" cy="830997"/>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表示一个蓝牙健康第三方应用程序注册与远程蓝牙健康设备进行通信的应用程序配置</a:t>
              </a:r>
              <a:endParaRPr lang="id-ID"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11" name="Group 107"/>
          <p:cNvGrpSpPr/>
          <p:nvPr/>
        </p:nvGrpSpPr>
        <p:grpSpPr>
          <a:xfrm>
            <a:off x="7803194" y="1158543"/>
            <a:ext cx="3705180" cy="1152016"/>
            <a:chOff x="2249511" y="1913093"/>
            <a:chExt cx="3705180" cy="1152016"/>
          </a:xfrm>
        </p:grpSpPr>
        <p:sp>
          <p:nvSpPr>
            <p:cNvPr id="12" name="Rectangle 108"/>
            <p:cNvSpPr/>
            <p:nvPr/>
          </p:nvSpPr>
          <p:spPr>
            <a:xfrm>
              <a:off x="2249511" y="1913093"/>
              <a:ext cx="2798445" cy="39878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BluetoothHeadset</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13" name="TextBox 109"/>
            <p:cNvSpPr txBox="1"/>
            <p:nvPr/>
          </p:nvSpPr>
          <p:spPr>
            <a:xfrm>
              <a:off x="2249511" y="2234112"/>
              <a:ext cx="3705180" cy="830997"/>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蓝牙耳机与手机一起使用配置文件 </a:t>
              </a:r>
              <a:r>
                <a:rPr lang="en-US" altLang="zh-CN" sz="1600" dirty="0">
                  <a:solidFill>
                    <a:schemeClr val="bg1">
                      <a:lumMod val="50000"/>
                    </a:schemeClr>
                  </a:solidFill>
                  <a:latin typeface="Lato Light" panose="020F0302020204030203" pitchFamily="34" charset="0"/>
                  <a:cs typeface="Clear Sans Light" panose="020B0303030202020304" pitchFamily="34" charset="0"/>
                </a:rPr>
                <a:t>,</a:t>
              </a:r>
              <a:r>
                <a:rPr lang="zh-CN" altLang="en-US" sz="1600" dirty="0">
                  <a:solidFill>
                    <a:schemeClr val="bg1">
                      <a:lumMod val="50000"/>
                    </a:schemeClr>
                  </a:solidFill>
                  <a:latin typeface="Lato Light" panose="020F0302020204030203" pitchFamily="34" charset="0"/>
                  <a:cs typeface="Clear Sans Light" panose="020B0303030202020304" pitchFamily="34" charset="0"/>
                </a:rPr>
                <a:t>这包括蓝牙耳机和免提（</a:t>
              </a:r>
              <a:r>
                <a:rPr lang="en-US" altLang="zh-CN" sz="1600" dirty="0">
                  <a:solidFill>
                    <a:schemeClr val="bg1">
                      <a:lumMod val="50000"/>
                    </a:schemeClr>
                  </a:solidFill>
                  <a:latin typeface="Lato Light" panose="020F0302020204030203" pitchFamily="34" charset="0"/>
                  <a:cs typeface="Clear Sans Light" panose="020B0303030202020304" pitchFamily="34" charset="0"/>
                </a:rPr>
                <a:t>v1.5</a:t>
              </a:r>
              <a:r>
                <a:rPr lang="zh-CN" altLang="en-US" sz="1600" dirty="0">
                  <a:solidFill>
                    <a:schemeClr val="bg1">
                      <a:lumMod val="50000"/>
                    </a:schemeClr>
                  </a:solidFill>
                  <a:latin typeface="Lato Light" panose="020F0302020204030203" pitchFamily="34" charset="0"/>
                  <a:cs typeface="Clear Sans Light" panose="020B0303030202020304" pitchFamily="34" charset="0"/>
                </a:rPr>
                <a:t>） 的配置文件</a:t>
              </a:r>
              <a:endParaRPr lang="zh-CN" altLang="en-US"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14" name="Group 110"/>
          <p:cNvGrpSpPr/>
          <p:nvPr/>
        </p:nvGrpSpPr>
        <p:grpSpPr>
          <a:xfrm>
            <a:off x="7830733" y="3061420"/>
            <a:ext cx="3705181" cy="659572"/>
            <a:chOff x="2249510" y="1913094"/>
            <a:chExt cx="3705181" cy="659572"/>
          </a:xfrm>
        </p:grpSpPr>
        <p:sp>
          <p:nvSpPr>
            <p:cNvPr id="15" name="Rectangle 111"/>
            <p:cNvSpPr/>
            <p:nvPr/>
          </p:nvSpPr>
          <p:spPr>
            <a:xfrm>
              <a:off x="2249510" y="1913094"/>
              <a:ext cx="2399651" cy="40011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BluetoothHealth</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16" name="TextBox 112"/>
            <p:cNvSpPr txBox="1"/>
            <p:nvPr/>
          </p:nvSpPr>
          <p:spPr>
            <a:xfrm>
              <a:off x="2249511" y="2234112"/>
              <a:ext cx="3705180" cy="338554"/>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表示控制蓝牙服务健康设备协议</a:t>
              </a:r>
              <a:endParaRPr lang="zh-CN" altLang="en-US"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17" name="Group 113"/>
          <p:cNvGrpSpPr/>
          <p:nvPr/>
        </p:nvGrpSpPr>
        <p:grpSpPr>
          <a:xfrm>
            <a:off x="7740028" y="5002898"/>
            <a:ext cx="3954131" cy="1152015"/>
            <a:chOff x="2249510" y="1913094"/>
            <a:chExt cx="3954131" cy="1152015"/>
          </a:xfrm>
        </p:grpSpPr>
        <p:sp>
          <p:nvSpPr>
            <p:cNvPr id="18" name="Rectangle 114"/>
            <p:cNvSpPr/>
            <p:nvPr/>
          </p:nvSpPr>
          <p:spPr>
            <a:xfrm>
              <a:off x="2249510" y="1913094"/>
              <a:ext cx="3954131" cy="400110"/>
            </a:xfrm>
            <a:prstGeom prst="rect">
              <a:avLst/>
            </a:prstGeom>
          </p:spPr>
          <p:txBody>
            <a:bodyPr wrap="square">
              <a:spAutoFit/>
            </a:bodyPr>
            <a:lstStyle/>
            <a:p>
              <a:pPr lvl="0" fontAlgn="base">
                <a:spcBef>
                  <a:spcPct val="0"/>
                </a:spcBef>
                <a:spcAft>
                  <a:spcPct val="0"/>
                </a:spcAft>
              </a:pPr>
              <a:r>
                <a:rPr lang="en-US" sz="2000" b="1" dirty="0" err="1">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BluetoothProfile.ServiceListener</a:t>
              </a:r>
              <a:endParaRPr lang="en-US" sz="48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sp>
          <p:nvSpPr>
            <p:cNvPr id="19" name="TextBox 115"/>
            <p:cNvSpPr txBox="1"/>
            <p:nvPr/>
          </p:nvSpPr>
          <p:spPr>
            <a:xfrm>
              <a:off x="2249511" y="2234112"/>
              <a:ext cx="3705180" cy="830997"/>
            </a:xfrm>
            <a:prstGeom prst="rect">
              <a:avLst/>
            </a:prstGeom>
            <a:noFill/>
          </p:spPr>
          <p:txBody>
            <a:bodyPr wrap="square" rtlCol="0">
              <a:spAutoFit/>
            </a:bodyPr>
            <a:lstStyle/>
            <a:p>
              <a:pPr algn="just"/>
              <a:r>
                <a:rPr lang="zh-CN" altLang="en-US" sz="1600" dirty="0">
                  <a:solidFill>
                    <a:schemeClr val="bg1">
                      <a:lumMod val="50000"/>
                    </a:schemeClr>
                  </a:solidFill>
                  <a:latin typeface="Lato Light" panose="020F0302020204030203" pitchFamily="34" charset="0"/>
                  <a:cs typeface="Clear Sans Light" panose="020B0303030202020304" pitchFamily="34" charset="0"/>
                </a:rPr>
                <a:t>通知 </a:t>
              </a:r>
              <a:r>
                <a:rPr lang="en-US" altLang="zh-CN" sz="1600" dirty="0" err="1">
                  <a:solidFill>
                    <a:schemeClr val="bg1">
                      <a:lumMod val="50000"/>
                    </a:schemeClr>
                  </a:solidFill>
                  <a:latin typeface="Lato Light" panose="020F0302020204030203" pitchFamily="34" charset="0"/>
                  <a:cs typeface="Clear Sans Light" panose="020B0303030202020304" pitchFamily="34" charset="0"/>
                </a:rPr>
                <a:t>BluetoothProfile</a:t>
              </a:r>
              <a:r>
                <a:rPr lang="en-US" altLang="zh-CN" sz="1600" dirty="0">
                  <a:solidFill>
                    <a:schemeClr val="bg1">
                      <a:lumMod val="50000"/>
                    </a:schemeClr>
                  </a:solidFill>
                  <a:latin typeface="Lato Light" panose="020F0302020204030203" pitchFamily="34" charset="0"/>
                  <a:cs typeface="Clear Sans Light" panose="020B0303030202020304" pitchFamily="34" charset="0"/>
                </a:rPr>
                <a:t> IPC </a:t>
              </a:r>
              <a:r>
                <a:rPr lang="zh-CN" altLang="en-US" sz="1600" dirty="0">
                  <a:solidFill>
                    <a:schemeClr val="bg1">
                      <a:lumMod val="50000"/>
                    </a:schemeClr>
                  </a:solidFill>
                  <a:latin typeface="Lato Light" panose="020F0302020204030203" pitchFamily="34" charset="0"/>
                  <a:cs typeface="Clear Sans Light" panose="020B0303030202020304" pitchFamily="34" charset="0"/>
                </a:rPr>
                <a:t>客户端界面时已被连接或断开服务 （即运行一个特定的配置文件内部服务）</a:t>
              </a:r>
              <a:endParaRPr lang="id-ID" sz="1600"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20" name="Group 5"/>
          <p:cNvGrpSpPr/>
          <p:nvPr/>
        </p:nvGrpSpPr>
        <p:grpSpPr>
          <a:xfrm>
            <a:off x="6678854" y="1178173"/>
            <a:ext cx="958349" cy="960265"/>
            <a:chOff x="6485814" y="1958125"/>
            <a:chExt cx="958349" cy="960265"/>
          </a:xfrm>
        </p:grpSpPr>
        <p:sp>
          <p:nvSpPr>
            <p:cNvPr id="21" name="Rectangle 47"/>
            <p:cNvSpPr>
              <a:spLocks noChangeAspect="1"/>
            </p:cNvSpPr>
            <p:nvPr/>
          </p:nvSpPr>
          <p:spPr>
            <a:xfrm>
              <a:off x="6485814" y="1958125"/>
              <a:ext cx="958349" cy="960265"/>
            </a:xfrm>
            <a:prstGeom prst="rect">
              <a:avLst/>
            </a:prstGeom>
            <a:solidFill>
              <a:srgbClr val="9BA1AD">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48"/>
            <p:cNvSpPr>
              <a:spLocks noChangeAspect="1"/>
            </p:cNvSpPr>
            <p:nvPr/>
          </p:nvSpPr>
          <p:spPr>
            <a:xfrm>
              <a:off x="6485814" y="2775376"/>
              <a:ext cx="958349" cy="143012"/>
            </a:xfrm>
            <a:prstGeom prst="rect">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 name="Group 3"/>
          <p:cNvGrpSpPr/>
          <p:nvPr/>
        </p:nvGrpSpPr>
        <p:grpSpPr>
          <a:xfrm>
            <a:off x="857317" y="2845765"/>
            <a:ext cx="958349" cy="960265"/>
            <a:chOff x="1192597" y="3323285"/>
            <a:chExt cx="958349" cy="960265"/>
          </a:xfrm>
        </p:grpSpPr>
        <p:sp>
          <p:nvSpPr>
            <p:cNvPr id="25" name="Rectangle 51"/>
            <p:cNvSpPr>
              <a:spLocks noChangeAspect="1"/>
            </p:cNvSpPr>
            <p:nvPr/>
          </p:nvSpPr>
          <p:spPr>
            <a:xfrm>
              <a:off x="1192597" y="3323285"/>
              <a:ext cx="958349" cy="960265"/>
            </a:xfrm>
            <a:prstGeom prst="rect">
              <a:avLst/>
            </a:prstGeom>
            <a:solidFill>
              <a:srgbClr val="9BA1AD">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52"/>
            <p:cNvSpPr>
              <a:spLocks noChangeAspect="1"/>
            </p:cNvSpPr>
            <p:nvPr/>
          </p:nvSpPr>
          <p:spPr>
            <a:xfrm>
              <a:off x="1192597" y="4140536"/>
              <a:ext cx="958349" cy="143012"/>
            </a:xfrm>
            <a:prstGeom prst="rect">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6"/>
          <p:cNvGrpSpPr/>
          <p:nvPr/>
        </p:nvGrpSpPr>
        <p:grpSpPr>
          <a:xfrm>
            <a:off x="6678854" y="3080209"/>
            <a:ext cx="958349" cy="960265"/>
            <a:chOff x="6485814" y="3323285"/>
            <a:chExt cx="958349" cy="960265"/>
          </a:xfrm>
        </p:grpSpPr>
        <p:sp>
          <p:nvSpPr>
            <p:cNvPr id="29" name="Rectangle 55"/>
            <p:cNvSpPr>
              <a:spLocks noChangeAspect="1"/>
            </p:cNvSpPr>
            <p:nvPr/>
          </p:nvSpPr>
          <p:spPr>
            <a:xfrm>
              <a:off x="6485814" y="3323285"/>
              <a:ext cx="958349" cy="960265"/>
            </a:xfrm>
            <a:prstGeom prst="rect">
              <a:avLst/>
            </a:prstGeom>
            <a:solidFill>
              <a:srgbClr val="3F4247">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56"/>
            <p:cNvSpPr>
              <a:spLocks noChangeAspect="1"/>
            </p:cNvSpPr>
            <p:nvPr/>
          </p:nvSpPr>
          <p:spPr>
            <a:xfrm>
              <a:off x="6485814" y="4140536"/>
              <a:ext cx="958349" cy="143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2" name="Group 2"/>
          <p:cNvGrpSpPr/>
          <p:nvPr/>
        </p:nvGrpSpPr>
        <p:grpSpPr>
          <a:xfrm>
            <a:off x="876666" y="1178175"/>
            <a:ext cx="958349" cy="960265"/>
            <a:chOff x="1192597" y="1958125"/>
            <a:chExt cx="958349" cy="960265"/>
          </a:xfrm>
        </p:grpSpPr>
        <p:sp>
          <p:nvSpPr>
            <p:cNvPr id="33" name="Rectangle 43"/>
            <p:cNvSpPr>
              <a:spLocks noChangeAspect="1"/>
            </p:cNvSpPr>
            <p:nvPr/>
          </p:nvSpPr>
          <p:spPr>
            <a:xfrm>
              <a:off x="1192597" y="1958125"/>
              <a:ext cx="958349" cy="960265"/>
            </a:xfrm>
            <a:prstGeom prst="rect">
              <a:avLst/>
            </a:prstGeom>
            <a:solidFill>
              <a:srgbClr val="3F4247">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44"/>
            <p:cNvSpPr>
              <a:spLocks noChangeAspect="1"/>
            </p:cNvSpPr>
            <p:nvPr/>
          </p:nvSpPr>
          <p:spPr>
            <a:xfrm>
              <a:off x="1192597" y="2775376"/>
              <a:ext cx="958349" cy="143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8" name="Group 4"/>
          <p:cNvGrpSpPr/>
          <p:nvPr/>
        </p:nvGrpSpPr>
        <p:grpSpPr>
          <a:xfrm>
            <a:off x="859295" y="5282520"/>
            <a:ext cx="958349" cy="960265"/>
            <a:chOff x="1192597" y="4688445"/>
            <a:chExt cx="958349" cy="960265"/>
          </a:xfrm>
        </p:grpSpPr>
        <p:sp>
          <p:nvSpPr>
            <p:cNvPr id="39" name="Rectangle 59"/>
            <p:cNvSpPr>
              <a:spLocks noChangeAspect="1"/>
            </p:cNvSpPr>
            <p:nvPr/>
          </p:nvSpPr>
          <p:spPr>
            <a:xfrm>
              <a:off x="1192597" y="4688445"/>
              <a:ext cx="958349" cy="960265"/>
            </a:xfrm>
            <a:prstGeom prst="rect">
              <a:avLst/>
            </a:prstGeom>
            <a:solidFill>
              <a:srgbClr val="3F4247">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60"/>
            <p:cNvSpPr>
              <a:spLocks noChangeAspect="1"/>
            </p:cNvSpPr>
            <p:nvPr/>
          </p:nvSpPr>
          <p:spPr>
            <a:xfrm>
              <a:off x="1192597" y="5505696"/>
              <a:ext cx="958349" cy="1430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2" name="Group 7"/>
          <p:cNvGrpSpPr/>
          <p:nvPr/>
        </p:nvGrpSpPr>
        <p:grpSpPr>
          <a:xfrm>
            <a:off x="6689014" y="5004456"/>
            <a:ext cx="958349" cy="960265"/>
            <a:chOff x="6485814" y="4688445"/>
            <a:chExt cx="958349" cy="960265"/>
          </a:xfrm>
        </p:grpSpPr>
        <p:sp>
          <p:nvSpPr>
            <p:cNvPr id="43" name="Rectangle 63"/>
            <p:cNvSpPr>
              <a:spLocks noChangeAspect="1"/>
            </p:cNvSpPr>
            <p:nvPr/>
          </p:nvSpPr>
          <p:spPr>
            <a:xfrm>
              <a:off x="6485814" y="4688445"/>
              <a:ext cx="958349" cy="960265"/>
            </a:xfrm>
            <a:prstGeom prst="rect">
              <a:avLst/>
            </a:prstGeom>
            <a:solidFill>
              <a:srgbClr val="9BA1AD">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64"/>
            <p:cNvSpPr>
              <a:spLocks noChangeAspect="1"/>
            </p:cNvSpPr>
            <p:nvPr/>
          </p:nvSpPr>
          <p:spPr>
            <a:xfrm>
              <a:off x="6485814" y="5505696"/>
              <a:ext cx="958349" cy="143012"/>
            </a:xfrm>
            <a:prstGeom prst="rect">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6" name="组合 45"/>
          <p:cNvGrpSpPr/>
          <p:nvPr/>
        </p:nvGrpSpPr>
        <p:grpSpPr>
          <a:xfrm>
            <a:off x="239781" y="188400"/>
            <a:ext cx="3352855" cy="581149"/>
            <a:chOff x="4662605" y="245621"/>
            <a:chExt cx="3352855" cy="581149"/>
          </a:xfrm>
        </p:grpSpPr>
        <p:grpSp>
          <p:nvGrpSpPr>
            <p:cNvPr id="47" name="组合 46"/>
            <p:cNvGrpSpPr/>
            <p:nvPr/>
          </p:nvGrpSpPr>
          <p:grpSpPr>
            <a:xfrm>
              <a:off x="4662605" y="245621"/>
              <a:ext cx="2918077" cy="581149"/>
              <a:chOff x="7799505" y="1198121"/>
              <a:chExt cx="2918077" cy="581149"/>
            </a:xfrm>
          </p:grpSpPr>
          <p:grpSp>
            <p:nvGrpSpPr>
              <p:cNvPr id="55" name="组合 54"/>
              <p:cNvGrpSpPr/>
              <p:nvPr/>
            </p:nvGrpSpPr>
            <p:grpSpPr>
              <a:xfrm flipH="1">
                <a:off x="7799505" y="1198121"/>
                <a:ext cx="960120" cy="581149"/>
                <a:chOff x="9787459" y="1304801"/>
                <a:chExt cx="960120" cy="581149"/>
              </a:xfrm>
            </p:grpSpPr>
            <p:grpSp>
              <p:nvGrpSpPr>
                <p:cNvPr id="58" name="组合 57"/>
                <p:cNvGrpSpPr/>
                <p:nvPr/>
              </p:nvGrpSpPr>
              <p:grpSpPr>
                <a:xfrm>
                  <a:off x="9858579" y="1340361"/>
                  <a:ext cx="889000" cy="503679"/>
                  <a:chOff x="7378700" y="2527300"/>
                  <a:chExt cx="889000" cy="1090950"/>
                </a:xfrm>
              </p:grpSpPr>
              <p:cxnSp>
                <p:nvCxnSpPr>
                  <p:cNvPr id="61" name="直接连接符 60"/>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59" name="椭圆 58"/>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椭圆 59"/>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文本框 55"/>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57" name="矩形 56"/>
              <p:cNvSpPr/>
              <p:nvPr/>
            </p:nvSpPr>
            <p:spPr>
              <a:xfrm>
                <a:off x="8383289" y="1263659"/>
                <a:ext cx="2334293" cy="461665"/>
              </a:xfrm>
              <a:prstGeom prst="rect">
                <a:avLst/>
              </a:prstGeom>
            </p:spPr>
            <p:txBody>
              <a:bodyPr wrap="none">
                <a:spAutoFit/>
              </a:bodyPr>
              <a:lstStyle/>
              <a:p>
                <a:r>
                  <a:rPr lang="zh-CN" altLang="en-US" sz="2400" dirty="0"/>
                  <a:t>  蓝牙调用的</a:t>
                </a:r>
                <a:r>
                  <a:rPr lang="en-US" altLang="zh-CN" sz="2400" dirty="0"/>
                  <a:t>API</a:t>
                </a:r>
                <a:endParaRPr lang="zh-CN" altLang="en-US" sz="2400" dirty="0"/>
              </a:p>
            </p:txBody>
          </p:sp>
        </p:grpSp>
        <p:grpSp>
          <p:nvGrpSpPr>
            <p:cNvPr id="48" name="组合 47"/>
            <p:cNvGrpSpPr/>
            <p:nvPr/>
          </p:nvGrpSpPr>
          <p:grpSpPr>
            <a:xfrm flipV="1">
              <a:off x="7060836" y="245621"/>
              <a:ext cx="954624" cy="581149"/>
              <a:chOff x="10658316" y="1304801"/>
              <a:chExt cx="954624" cy="581149"/>
            </a:xfrm>
          </p:grpSpPr>
          <p:grpSp>
            <p:nvGrpSpPr>
              <p:cNvPr id="49" name="组合 48"/>
              <p:cNvGrpSpPr/>
              <p:nvPr/>
            </p:nvGrpSpPr>
            <p:grpSpPr>
              <a:xfrm>
                <a:off x="10736640" y="1358569"/>
                <a:ext cx="876300" cy="507281"/>
                <a:chOff x="8256761" y="2566740"/>
                <a:chExt cx="876300" cy="1098752"/>
              </a:xfrm>
            </p:grpSpPr>
            <p:cxnSp>
              <p:nvCxnSpPr>
                <p:cNvPr id="52" name="直接连接符 51"/>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50" name="椭圆 49"/>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4" name="文本框 63"/>
          <p:cNvSpPr txBox="1"/>
          <p:nvPr/>
        </p:nvSpPr>
        <p:spPr>
          <a:xfrm>
            <a:off x="1133349" y="1158544"/>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1</a:t>
            </a:r>
            <a:endParaRPr lang="zh-CN" altLang="en-US" sz="4400" b="1" dirty="0">
              <a:solidFill>
                <a:schemeClr val="bg1"/>
              </a:solidFill>
              <a:latin typeface="Gungsuh" panose="02030600000101010101" pitchFamily="18" charset="-127"/>
              <a:ea typeface="Gungsuh" panose="02030600000101010101" pitchFamily="18" charset="-127"/>
            </a:endParaRPr>
          </a:p>
        </p:txBody>
      </p:sp>
      <p:sp>
        <p:nvSpPr>
          <p:cNvPr id="65" name="文本框 64"/>
          <p:cNvSpPr txBox="1"/>
          <p:nvPr/>
        </p:nvSpPr>
        <p:spPr>
          <a:xfrm>
            <a:off x="6918715" y="1178171"/>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2</a:t>
            </a:r>
            <a:endParaRPr lang="zh-CN" altLang="en-US" sz="4400" b="1" dirty="0">
              <a:solidFill>
                <a:schemeClr val="bg1"/>
              </a:solidFill>
              <a:latin typeface="Gungsuh" panose="02030600000101010101" pitchFamily="18" charset="-127"/>
              <a:ea typeface="Gungsuh" panose="02030600000101010101" pitchFamily="18" charset="-127"/>
            </a:endParaRPr>
          </a:p>
        </p:txBody>
      </p:sp>
      <p:sp>
        <p:nvSpPr>
          <p:cNvPr id="66" name="文本框 65"/>
          <p:cNvSpPr txBox="1"/>
          <p:nvPr/>
        </p:nvSpPr>
        <p:spPr>
          <a:xfrm>
            <a:off x="1108754" y="2845763"/>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3</a:t>
            </a:r>
            <a:endParaRPr lang="zh-CN" altLang="en-US" sz="4400" b="1" dirty="0">
              <a:solidFill>
                <a:schemeClr val="bg1"/>
              </a:solidFill>
              <a:latin typeface="Gungsuh" panose="02030600000101010101" pitchFamily="18" charset="-127"/>
              <a:ea typeface="Gungsuh" panose="02030600000101010101" pitchFamily="18" charset="-127"/>
            </a:endParaRPr>
          </a:p>
        </p:txBody>
      </p:sp>
      <p:sp>
        <p:nvSpPr>
          <p:cNvPr id="67" name="文本框 66"/>
          <p:cNvSpPr txBox="1"/>
          <p:nvPr/>
        </p:nvSpPr>
        <p:spPr>
          <a:xfrm>
            <a:off x="6872384" y="3080206"/>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4</a:t>
            </a:r>
            <a:endParaRPr lang="zh-CN" altLang="en-US" sz="4400" b="1" dirty="0">
              <a:solidFill>
                <a:schemeClr val="bg1"/>
              </a:solidFill>
              <a:latin typeface="Gungsuh" panose="02030600000101010101" pitchFamily="18" charset="-127"/>
              <a:ea typeface="Gungsuh" panose="02030600000101010101" pitchFamily="18" charset="-127"/>
            </a:endParaRPr>
          </a:p>
        </p:txBody>
      </p:sp>
      <p:sp>
        <p:nvSpPr>
          <p:cNvPr id="68" name="文本框 67"/>
          <p:cNvSpPr txBox="1"/>
          <p:nvPr/>
        </p:nvSpPr>
        <p:spPr>
          <a:xfrm>
            <a:off x="1075338" y="5270958"/>
            <a:ext cx="383540" cy="769441"/>
          </a:xfrm>
          <a:prstGeom prst="rect">
            <a:avLst/>
          </a:prstGeom>
          <a:noFill/>
        </p:spPr>
        <p:txBody>
          <a:bodyPr wrap="square" rtlCol="0">
            <a:spAutoFit/>
          </a:bodyPr>
          <a:lstStyle/>
          <a:p>
            <a:r>
              <a:rPr lang="en-US" altLang="zh-CN" sz="4400" dirty="0">
                <a:solidFill>
                  <a:schemeClr val="bg1"/>
                </a:solidFill>
                <a:latin typeface="Gungsuh" panose="02030600000101010101" pitchFamily="18" charset="-127"/>
                <a:ea typeface="Gungsuh" panose="02030600000101010101" pitchFamily="18" charset="-127"/>
              </a:rPr>
              <a:t>5</a:t>
            </a:r>
            <a:endParaRPr lang="zh-CN" altLang="en-US" sz="4400" dirty="0">
              <a:solidFill>
                <a:schemeClr val="bg1"/>
              </a:solidFill>
              <a:latin typeface="Gungsuh" panose="02030600000101010101" pitchFamily="18" charset="-127"/>
              <a:ea typeface="Gungsuh" panose="02030600000101010101" pitchFamily="18" charset="-127"/>
            </a:endParaRPr>
          </a:p>
        </p:txBody>
      </p:sp>
      <p:sp>
        <p:nvSpPr>
          <p:cNvPr id="69" name="文本框 68"/>
          <p:cNvSpPr txBox="1"/>
          <p:nvPr/>
        </p:nvSpPr>
        <p:spPr>
          <a:xfrm>
            <a:off x="6928875" y="4992893"/>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6</a:t>
            </a:r>
            <a:endParaRPr lang="zh-CN" altLang="en-US" sz="4400" b="1" dirty="0">
              <a:solidFill>
                <a:schemeClr val="bg1"/>
              </a:solidFill>
              <a:latin typeface="Gungsuh" panose="02030600000101010101" pitchFamily="18" charset="-127"/>
              <a:ea typeface="Gungsuh" panose="02030600000101010101" pitchFamily="18" charset="-127"/>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childTnLst>
                          </p:cTn>
                        </p:par>
                        <p:par>
                          <p:cTn id="24" fill="hold">
                            <p:stCondLst>
                              <p:cond delay="2500"/>
                            </p:stCondLst>
                            <p:childTnLst>
                              <p:par>
                                <p:cTn id="25" presetID="22" presetClass="entr" presetSubtype="8"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left)">
                                      <p:cBhvr>
                                        <p:cTn id="27" dur="500"/>
                                        <p:tgtEl>
                                          <p:spTgt spid="8"/>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par>
                          <p:cTn id="32" fill="hold">
                            <p:stCondLst>
                              <p:cond delay="3500"/>
                            </p:stCondLst>
                            <p:childTnLst>
                              <p:par>
                                <p:cTn id="33" presetID="22" presetClass="entr" presetSubtype="8" fill="hold"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wipe(left)">
                                      <p:cBhvr>
                                        <p:cTn id="35" dur="500"/>
                                        <p:tgtEl>
                                          <p:spTgt spid="11"/>
                                        </p:tgtEl>
                                      </p:cBhvr>
                                    </p:animEffect>
                                  </p:childTnLst>
                                </p:cTn>
                              </p:par>
                            </p:childTnLst>
                          </p:cTn>
                        </p:par>
                        <p:par>
                          <p:cTn id="36" fill="hold">
                            <p:stCondLst>
                              <p:cond delay="4000"/>
                            </p:stCondLst>
                            <p:childTnLst>
                              <p:par>
                                <p:cTn id="37" presetID="10" presetClass="entr" presetSubtype="0" fill="hold"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500"/>
                                        <p:tgtEl>
                                          <p:spTgt spid="28"/>
                                        </p:tgtEl>
                                      </p:cBhvr>
                                    </p:animEffect>
                                  </p:childTnLst>
                                </p:cTn>
                              </p:par>
                            </p:childTnLst>
                          </p:cTn>
                        </p:par>
                        <p:par>
                          <p:cTn id="40" fill="hold">
                            <p:stCondLst>
                              <p:cond delay="4500"/>
                            </p:stCondLst>
                            <p:childTnLst>
                              <p:par>
                                <p:cTn id="41" presetID="22" presetClass="entr" presetSubtype="8" fill="hold"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ipe(left)">
                                      <p:cBhvr>
                                        <p:cTn id="43" dur="500"/>
                                        <p:tgtEl>
                                          <p:spTgt spid="14"/>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fade">
                                      <p:cBhvr>
                                        <p:cTn id="47" dur="500"/>
                                        <p:tgtEl>
                                          <p:spTgt spid="42"/>
                                        </p:tgtEl>
                                      </p:cBhvr>
                                    </p:animEffect>
                                  </p:childTnLst>
                                </p:cTn>
                              </p:par>
                            </p:childTnLst>
                          </p:cTn>
                        </p:par>
                        <p:par>
                          <p:cTn id="48" fill="hold">
                            <p:stCondLst>
                              <p:cond delay="5500"/>
                            </p:stCondLst>
                            <p:childTnLst>
                              <p:par>
                                <p:cTn id="49" presetID="22" presetClass="entr" presetSubtype="8" fill="hold" nodeType="after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wipe(left)">
                                      <p:cBhvr>
                                        <p:cTn id="51" dur="500"/>
                                        <p:tgtEl>
                                          <p:spTgt spid="17"/>
                                        </p:tgtEl>
                                      </p:cBhvr>
                                    </p:animEffect>
                                  </p:childTnLst>
                                </p:cTn>
                              </p:par>
                              <p:par>
                                <p:cTn id="52" presetID="16" presetClass="entr" presetSubtype="21" fill="hold" nodeType="withEffect">
                                  <p:stCondLst>
                                    <p:cond delay="2000"/>
                                  </p:stCondLst>
                                  <p:childTnLst>
                                    <p:set>
                                      <p:cBhvr>
                                        <p:cTn id="53" dur="1" fill="hold">
                                          <p:stCondLst>
                                            <p:cond delay="0"/>
                                          </p:stCondLst>
                                        </p:cTn>
                                        <p:tgtEl>
                                          <p:spTgt spid="46"/>
                                        </p:tgtEl>
                                        <p:attrNameLst>
                                          <p:attrName>style.visibility</p:attrName>
                                        </p:attrNameLst>
                                      </p:cBhvr>
                                      <p:to>
                                        <p:strVal val="visible"/>
                                      </p:to>
                                    </p:set>
                                    <p:animEffect transition="in" filter="barn(inVertical)">
                                      <p:cBhvr>
                                        <p:cTn id="54"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
          <p:cNvGrpSpPr/>
          <p:nvPr/>
        </p:nvGrpSpPr>
        <p:grpSpPr>
          <a:xfrm>
            <a:off x="1078419" y="883760"/>
            <a:ext cx="6754941" cy="338554"/>
            <a:chOff x="7133779" y="1899760"/>
            <a:chExt cx="6754941" cy="338554"/>
          </a:xfrm>
        </p:grpSpPr>
        <p:sp>
          <p:nvSpPr>
            <p:cNvPr id="4" name="Rectangle 18"/>
            <p:cNvSpPr/>
            <p:nvPr/>
          </p:nvSpPr>
          <p:spPr>
            <a:xfrm>
              <a:off x="7133779" y="1925429"/>
              <a:ext cx="308421" cy="287216"/>
            </a:xfrm>
            <a:prstGeom prst="rect">
              <a:avLst/>
            </a:prstGeom>
            <a:solidFill>
              <a:srgbClr val="5357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19"/>
            <p:cNvSpPr/>
            <p:nvPr/>
          </p:nvSpPr>
          <p:spPr>
            <a:xfrm>
              <a:off x="7448839" y="1899760"/>
              <a:ext cx="6439881" cy="338554"/>
            </a:xfrm>
            <a:prstGeom prst="rect">
              <a:avLst/>
            </a:prstGeom>
          </p:spPr>
          <p:txBody>
            <a:bodyPr wrap="square">
              <a:spAutoFit/>
            </a:bodyPr>
            <a:lstStyle/>
            <a:p>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服务器根据地址类型（</a:t>
              </a:r>
              <a:r>
                <a:rPr 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ipv4、ipv6）、socket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类型、协议创建</a:t>
              </a:r>
              <a:r>
                <a:rPr 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socket</a:t>
              </a:r>
              <a:endParaRPr lang="en-US" sz="11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grpSp>
        <p:nvGrpSpPr>
          <p:cNvPr id="7" name="Group 4"/>
          <p:cNvGrpSpPr/>
          <p:nvPr/>
        </p:nvGrpSpPr>
        <p:grpSpPr>
          <a:xfrm>
            <a:off x="1078419" y="1486726"/>
            <a:ext cx="4509581" cy="338554"/>
            <a:chOff x="7133779" y="2898966"/>
            <a:chExt cx="4509581" cy="338554"/>
          </a:xfrm>
        </p:grpSpPr>
        <p:sp>
          <p:nvSpPr>
            <p:cNvPr id="8" name="Rectangle 27"/>
            <p:cNvSpPr/>
            <p:nvPr/>
          </p:nvSpPr>
          <p:spPr>
            <a:xfrm>
              <a:off x="7133779" y="2924635"/>
              <a:ext cx="308421" cy="287216"/>
            </a:xfrm>
            <a:prstGeom prst="rect">
              <a:avLst/>
            </a:prstGeom>
            <a:solidFill>
              <a:srgbClr val="8C93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28"/>
            <p:cNvSpPr/>
            <p:nvPr/>
          </p:nvSpPr>
          <p:spPr>
            <a:xfrm>
              <a:off x="7448839" y="2898966"/>
              <a:ext cx="4194521" cy="338554"/>
            </a:xfrm>
            <a:prstGeom prst="rect">
              <a:avLst/>
            </a:prstGeom>
          </p:spPr>
          <p:txBody>
            <a:bodyPr wrap="square">
              <a:spAutoFit/>
            </a:bodyPr>
            <a:lstStyle/>
            <a:p>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服务器为</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socket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绑定对应的</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IP</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地址和端口号</a:t>
              </a:r>
              <a:endParaRPr lang="en-US" sz="11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grpSp>
        <p:nvGrpSpPr>
          <p:cNvPr id="11" name="Group 16"/>
          <p:cNvGrpSpPr/>
          <p:nvPr/>
        </p:nvGrpSpPr>
        <p:grpSpPr>
          <a:xfrm>
            <a:off x="1078419" y="2111474"/>
            <a:ext cx="8004621" cy="338554"/>
            <a:chOff x="7133779" y="3899634"/>
            <a:chExt cx="8004621" cy="338554"/>
          </a:xfrm>
        </p:grpSpPr>
        <p:sp>
          <p:nvSpPr>
            <p:cNvPr id="12" name="Rectangle 30"/>
            <p:cNvSpPr/>
            <p:nvPr/>
          </p:nvSpPr>
          <p:spPr>
            <a:xfrm>
              <a:off x="7133779" y="3925303"/>
              <a:ext cx="308421" cy="287216"/>
            </a:xfrm>
            <a:prstGeom prst="rect">
              <a:avLst/>
            </a:prstGeom>
            <a:solidFill>
              <a:srgbClr val="594A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31"/>
            <p:cNvSpPr/>
            <p:nvPr/>
          </p:nvSpPr>
          <p:spPr>
            <a:xfrm>
              <a:off x="7448839" y="3899634"/>
              <a:ext cx="7689561" cy="338554"/>
            </a:xfrm>
            <a:prstGeom prst="rect">
              <a:avLst/>
            </a:prstGeom>
          </p:spPr>
          <p:txBody>
            <a:bodyPr wrap="square">
              <a:spAutoFit/>
            </a:bodyPr>
            <a:lstStyle/>
            <a:p>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服务器监听端口号请求，接收用户发来的连接请求，此时服务器没有打开</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socket</a:t>
              </a:r>
              <a:endParaRPr lang="en-US" sz="11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grpSp>
        <p:nvGrpSpPr>
          <p:cNvPr id="15" name="Group 17"/>
          <p:cNvGrpSpPr/>
          <p:nvPr/>
        </p:nvGrpSpPr>
        <p:grpSpPr>
          <a:xfrm>
            <a:off x="1078419" y="2757327"/>
            <a:ext cx="2315021" cy="338554"/>
            <a:chOff x="7133779" y="4901087"/>
            <a:chExt cx="2315021" cy="338554"/>
          </a:xfrm>
        </p:grpSpPr>
        <p:sp>
          <p:nvSpPr>
            <p:cNvPr id="16" name="Rectangle 33"/>
            <p:cNvSpPr/>
            <p:nvPr/>
          </p:nvSpPr>
          <p:spPr>
            <a:xfrm>
              <a:off x="7133779" y="4926756"/>
              <a:ext cx="308421" cy="287216"/>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34"/>
            <p:cNvSpPr/>
            <p:nvPr/>
          </p:nvSpPr>
          <p:spPr>
            <a:xfrm>
              <a:off x="7448839" y="4901087"/>
              <a:ext cx="1999961" cy="338554"/>
            </a:xfrm>
            <a:prstGeom prst="rect">
              <a:avLst/>
            </a:prstGeom>
          </p:spPr>
          <p:txBody>
            <a:bodyPr wrap="square">
              <a:spAutoFit/>
            </a:bodyPr>
            <a:lstStyle/>
            <a:p>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用户创建</a:t>
              </a:r>
              <a:r>
                <a:rPr 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socket</a:t>
              </a:r>
              <a:endParaRPr lang="en-US" sz="11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grpSp>
        <p:nvGrpSpPr>
          <p:cNvPr id="20" name="Group 1"/>
          <p:cNvGrpSpPr/>
          <p:nvPr/>
        </p:nvGrpSpPr>
        <p:grpSpPr>
          <a:xfrm>
            <a:off x="1078419" y="3403180"/>
            <a:ext cx="6754941" cy="338554"/>
            <a:chOff x="7133779" y="1899760"/>
            <a:chExt cx="6754941" cy="338554"/>
          </a:xfrm>
        </p:grpSpPr>
        <p:sp>
          <p:nvSpPr>
            <p:cNvPr id="21" name="Rectangle 18"/>
            <p:cNvSpPr/>
            <p:nvPr/>
          </p:nvSpPr>
          <p:spPr>
            <a:xfrm>
              <a:off x="7133779" y="1925429"/>
              <a:ext cx="308421" cy="287216"/>
            </a:xfrm>
            <a:prstGeom prst="rect">
              <a:avLst/>
            </a:prstGeom>
            <a:solidFill>
              <a:srgbClr val="5357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9"/>
            <p:cNvSpPr/>
            <p:nvPr/>
          </p:nvSpPr>
          <p:spPr>
            <a:xfrm>
              <a:off x="7448839" y="1899760"/>
              <a:ext cx="6439881" cy="338554"/>
            </a:xfrm>
            <a:prstGeom prst="rect">
              <a:avLst/>
            </a:prstGeom>
          </p:spPr>
          <p:txBody>
            <a:bodyPr wrap="square">
              <a:spAutoFit/>
            </a:bodyPr>
            <a:lstStyle/>
            <a:p>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用户打开</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socket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，并通过</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IP</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地址</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端口号试图</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connect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服务器的</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socket</a:t>
              </a:r>
              <a:endParaRPr lang="en-US" sz="11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grpSp>
        <p:nvGrpSpPr>
          <p:cNvPr id="23" name="Group 4"/>
          <p:cNvGrpSpPr/>
          <p:nvPr/>
        </p:nvGrpSpPr>
        <p:grpSpPr>
          <a:xfrm>
            <a:off x="1078418" y="4092167"/>
            <a:ext cx="11123739" cy="338554"/>
            <a:chOff x="7133779" y="2924027"/>
            <a:chExt cx="3922086" cy="338554"/>
          </a:xfrm>
        </p:grpSpPr>
        <p:sp>
          <p:nvSpPr>
            <p:cNvPr id="24" name="Rectangle 27"/>
            <p:cNvSpPr/>
            <p:nvPr/>
          </p:nvSpPr>
          <p:spPr>
            <a:xfrm>
              <a:off x="7133779" y="2924635"/>
              <a:ext cx="108745" cy="266111"/>
            </a:xfrm>
            <a:prstGeom prst="rect">
              <a:avLst/>
            </a:prstGeom>
            <a:solidFill>
              <a:srgbClr val="8C93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8"/>
            <p:cNvSpPr/>
            <p:nvPr/>
          </p:nvSpPr>
          <p:spPr>
            <a:xfrm>
              <a:off x="7244865" y="2924027"/>
              <a:ext cx="3811000" cy="338554"/>
            </a:xfrm>
            <a:prstGeom prst="rect">
              <a:avLst/>
            </a:prstGeom>
          </p:spPr>
          <p:txBody>
            <a:bodyPr wrap="square">
              <a:spAutoFit/>
            </a:bodyPr>
            <a:lstStyle/>
            <a:p>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服务器接收到了用户发来的</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socket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连接请求，被动打开</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socket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，开始接收客户端请求，直到用户返回连接信息</a:t>
              </a:r>
              <a:endParaRPr lang="en-US" sz="11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grpSp>
        <p:nvGrpSpPr>
          <p:cNvPr id="26" name="Group 16"/>
          <p:cNvGrpSpPr/>
          <p:nvPr/>
        </p:nvGrpSpPr>
        <p:grpSpPr>
          <a:xfrm>
            <a:off x="1078419" y="4630894"/>
            <a:ext cx="10788461" cy="338554"/>
            <a:chOff x="7133779" y="3899634"/>
            <a:chExt cx="10788461" cy="338554"/>
          </a:xfrm>
        </p:grpSpPr>
        <p:sp>
          <p:nvSpPr>
            <p:cNvPr id="27" name="Rectangle 30"/>
            <p:cNvSpPr/>
            <p:nvPr/>
          </p:nvSpPr>
          <p:spPr>
            <a:xfrm>
              <a:off x="7133779" y="3925303"/>
              <a:ext cx="308421" cy="287216"/>
            </a:xfrm>
            <a:prstGeom prst="rect">
              <a:avLst/>
            </a:prstGeom>
            <a:solidFill>
              <a:srgbClr val="594A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31"/>
            <p:cNvSpPr/>
            <p:nvPr/>
          </p:nvSpPr>
          <p:spPr>
            <a:xfrm>
              <a:off x="7448839" y="3899634"/>
              <a:ext cx="10473401" cy="338554"/>
            </a:xfrm>
            <a:prstGeom prst="rect">
              <a:avLst/>
            </a:prstGeom>
          </p:spPr>
          <p:txBody>
            <a:bodyPr wrap="square">
              <a:spAutoFit/>
            </a:bodyPr>
            <a:lstStyle/>
            <a:p>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socket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进入堵塞状态</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即 </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accept() </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方法，一直接收到客户端返回连接信息后才返回，然后开始接收下一个用户端请求</a:t>
              </a:r>
              <a:endParaRPr lang="en-US" sz="11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grpSp>
        <p:nvGrpSpPr>
          <p:cNvPr id="29" name="Group 17"/>
          <p:cNvGrpSpPr/>
          <p:nvPr/>
        </p:nvGrpSpPr>
        <p:grpSpPr>
          <a:xfrm>
            <a:off x="1078419" y="5276747"/>
            <a:ext cx="4621341" cy="338554"/>
            <a:chOff x="7133779" y="4901087"/>
            <a:chExt cx="4621341" cy="338554"/>
          </a:xfrm>
        </p:grpSpPr>
        <p:sp>
          <p:nvSpPr>
            <p:cNvPr id="30" name="Rectangle 33"/>
            <p:cNvSpPr/>
            <p:nvPr/>
          </p:nvSpPr>
          <p:spPr>
            <a:xfrm>
              <a:off x="7133779" y="4926756"/>
              <a:ext cx="308421" cy="287216"/>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4"/>
            <p:cNvSpPr/>
            <p:nvPr/>
          </p:nvSpPr>
          <p:spPr>
            <a:xfrm>
              <a:off x="7448839" y="4901087"/>
              <a:ext cx="4306281" cy="338554"/>
            </a:xfrm>
            <a:prstGeom prst="rect">
              <a:avLst/>
            </a:prstGeom>
          </p:spPr>
          <p:txBody>
            <a:bodyPr wrap="square">
              <a:spAutoFit/>
            </a:bodyPr>
            <a:lstStyle/>
            <a:p>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客户端连接成功，开始向服务器输入状态信息</a:t>
              </a:r>
              <a:endPar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grpSp>
        <p:nvGrpSpPr>
          <p:cNvPr id="41" name="组合 40"/>
          <p:cNvGrpSpPr/>
          <p:nvPr/>
        </p:nvGrpSpPr>
        <p:grpSpPr>
          <a:xfrm>
            <a:off x="239781" y="188400"/>
            <a:ext cx="3376272" cy="581149"/>
            <a:chOff x="4662605" y="245621"/>
            <a:chExt cx="3376272" cy="581149"/>
          </a:xfrm>
        </p:grpSpPr>
        <p:grpSp>
          <p:nvGrpSpPr>
            <p:cNvPr id="42" name="组合 41"/>
            <p:cNvGrpSpPr/>
            <p:nvPr/>
          </p:nvGrpSpPr>
          <p:grpSpPr>
            <a:xfrm>
              <a:off x="4662605" y="245621"/>
              <a:ext cx="3376272" cy="581149"/>
              <a:chOff x="7799505" y="1198121"/>
              <a:chExt cx="3376272" cy="581149"/>
            </a:xfrm>
          </p:grpSpPr>
          <p:grpSp>
            <p:nvGrpSpPr>
              <p:cNvPr id="50" name="组合 49"/>
              <p:cNvGrpSpPr/>
              <p:nvPr/>
            </p:nvGrpSpPr>
            <p:grpSpPr>
              <a:xfrm flipH="1">
                <a:off x="7799505" y="1198121"/>
                <a:ext cx="960120" cy="581149"/>
                <a:chOff x="9787459" y="1304801"/>
                <a:chExt cx="960120" cy="581149"/>
              </a:xfrm>
            </p:grpSpPr>
            <p:grpSp>
              <p:nvGrpSpPr>
                <p:cNvPr id="53" name="组合 52"/>
                <p:cNvGrpSpPr/>
                <p:nvPr/>
              </p:nvGrpSpPr>
              <p:grpSpPr>
                <a:xfrm>
                  <a:off x="9858579" y="1340361"/>
                  <a:ext cx="889000" cy="503679"/>
                  <a:chOff x="7378700" y="2527300"/>
                  <a:chExt cx="889000" cy="1090950"/>
                </a:xfrm>
              </p:grpSpPr>
              <p:cxnSp>
                <p:nvCxnSpPr>
                  <p:cNvPr id="56" name="直接连接符 55"/>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54" name="椭圆 53"/>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1" name="文本框 50"/>
              <p:cNvSpPr txBox="1"/>
              <p:nvPr/>
            </p:nvSpPr>
            <p:spPr>
              <a:xfrm>
                <a:off x="7877830" y="1251170"/>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52" name="矩形 51"/>
              <p:cNvSpPr/>
              <p:nvPr/>
            </p:nvSpPr>
            <p:spPr>
              <a:xfrm>
                <a:off x="8302875" y="1253244"/>
                <a:ext cx="2872902" cy="461665"/>
              </a:xfrm>
              <a:prstGeom prst="rect">
                <a:avLst/>
              </a:prstGeom>
            </p:spPr>
            <p:txBody>
              <a:bodyPr wrap="none">
                <a:spAutoFit/>
              </a:bodyPr>
              <a:lstStyle/>
              <a:p>
                <a:r>
                  <a:rPr lang="zh-CN" altLang="en-US" sz="2400" dirty="0"/>
                  <a:t>一次</a:t>
                </a:r>
                <a:r>
                  <a:rPr lang="en-US" altLang="zh-CN" sz="2400" dirty="0"/>
                  <a:t>socket</a:t>
                </a:r>
                <a:r>
                  <a:rPr lang="zh-CN" altLang="en-US" sz="2400" dirty="0"/>
                  <a:t>通讯流程</a:t>
                </a:r>
                <a:endParaRPr lang="zh-CN" altLang="en-US" sz="2400" dirty="0"/>
              </a:p>
            </p:txBody>
          </p:sp>
        </p:grpSp>
        <p:grpSp>
          <p:nvGrpSpPr>
            <p:cNvPr id="43" name="组合 42"/>
            <p:cNvGrpSpPr/>
            <p:nvPr/>
          </p:nvGrpSpPr>
          <p:grpSpPr>
            <a:xfrm flipV="1">
              <a:off x="7060836" y="245621"/>
              <a:ext cx="954624" cy="581149"/>
              <a:chOff x="10658316" y="1304801"/>
              <a:chExt cx="954624" cy="581149"/>
            </a:xfrm>
          </p:grpSpPr>
          <p:grpSp>
            <p:nvGrpSpPr>
              <p:cNvPr id="44" name="组合 43"/>
              <p:cNvGrpSpPr/>
              <p:nvPr/>
            </p:nvGrpSpPr>
            <p:grpSpPr>
              <a:xfrm>
                <a:off x="10736640" y="1358569"/>
                <a:ext cx="876300" cy="507281"/>
                <a:chOff x="8256761" y="2566740"/>
                <a:chExt cx="876300" cy="1098752"/>
              </a:xfrm>
            </p:grpSpPr>
            <p:cxnSp>
              <p:nvCxnSpPr>
                <p:cNvPr id="47" name="直接连接符 46"/>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45" name="椭圆 44"/>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59" name="Group 1"/>
          <p:cNvGrpSpPr/>
          <p:nvPr/>
        </p:nvGrpSpPr>
        <p:grpSpPr>
          <a:xfrm>
            <a:off x="1078419" y="5811336"/>
            <a:ext cx="6754941" cy="338554"/>
            <a:chOff x="7133779" y="1899760"/>
            <a:chExt cx="6754941" cy="338554"/>
          </a:xfrm>
        </p:grpSpPr>
        <p:sp>
          <p:nvSpPr>
            <p:cNvPr id="60" name="Rectangle 18"/>
            <p:cNvSpPr/>
            <p:nvPr/>
          </p:nvSpPr>
          <p:spPr>
            <a:xfrm>
              <a:off x="7133779" y="1925429"/>
              <a:ext cx="308421" cy="287216"/>
            </a:xfrm>
            <a:prstGeom prst="rect">
              <a:avLst/>
            </a:prstGeom>
            <a:solidFill>
              <a:srgbClr val="5357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19"/>
            <p:cNvSpPr/>
            <p:nvPr/>
          </p:nvSpPr>
          <p:spPr>
            <a:xfrm>
              <a:off x="7448839" y="1899760"/>
              <a:ext cx="6439881" cy="338554"/>
            </a:xfrm>
            <a:prstGeom prst="rect">
              <a:avLst/>
            </a:prstGeom>
          </p:spPr>
          <p:txBody>
            <a:bodyPr wrap="square">
              <a:spAutoFit/>
            </a:bodyPr>
            <a:lstStyle/>
            <a:p>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服务器</a:t>
              </a:r>
              <a:r>
                <a:rPr lang="en-US" altLang="zh-CN"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accept();</a:t>
              </a:r>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方法返回，连接成功</a:t>
              </a:r>
              <a:endParaRPr lang="en-US" sz="11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grpSp>
        <p:nvGrpSpPr>
          <p:cNvPr id="62" name="Group 4"/>
          <p:cNvGrpSpPr/>
          <p:nvPr/>
        </p:nvGrpSpPr>
        <p:grpSpPr>
          <a:xfrm>
            <a:off x="1078418" y="6500323"/>
            <a:ext cx="11123739" cy="338554"/>
            <a:chOff x="7133779" y="2924027"/>
            <a:chExt cx="3922086" cy="338554"/>
          </a:xfrm>
        </p:grpSpPr>
        <p:sp>
          <p:nvSpPr>
            <p:cNvPr id="63" name="Rectangle 27"/>
            <p:cNvSpPr/>
            <p:nvPr/>
          </p:nvSpPr>
          <p:spPr>
            <a:xfrm>
              <a:off x="7133779" y="2924635"/>
              <a:ext cx="108745" cy="266111"/>
            </a:xfrm>
            <a:prstGeom prst="rect">
              <a:avLst/>
            </a:prstGeom>
            <a:solidFill>
              <a:srgbClr val="8C93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28"/>
            <p:cNvSpPr/>
            <p:nvPr/>
          </p:nvSpPr>
          <p:spPr>
            <a:xfrm>
              <a:off x="7244865" y="2924027"/>
              <a:ext cx="3811000" cy="338554"/>
            </a:xfrm>
            <a:prstGeom prst="rect">
              <a:avLst/>
            </a:prstGeom>
          </p:spPr>
          <p:txBody>
            <a:bodyPr wrap="square">
              <a:spAutoFit/>
            </a:bodyPr>
            <a:lstStyle/>
            <a:p>
              <a:r>
                <a:rPr lang="zh-CN" altLang="en-US" sz="16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rPr>
                <a:t>客户端写入信息；服务器读取信息；客户端关闭；服务端关闭</a:t>
              </a:r>
              <a:endParaRPr lang="en-US" sz="1100" b="1" dirty="0">
                <a:solidFill>
                  <a:schemeClr val="tx1">
                    <a:lumMod val="65000"/>
                    <a:lumOff val="35000"/>
                  </a:schemeClr>
                </a:solidFill>
                <a:latin typeface="Clear Sans" panose="020B0503030202020304" pitchFamily="34" charset="0"/>
                <a:ea typeface="Roboto" panose="02000000000000000000" pitchFamily="2" charset="0"/>
                <a:cs typeface="Clear Sans" panose="020B05030302020203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fade">
                                      <p:cBhvr>
                                        <p:cTn id="35" dur="500"/>
                                        <p:tgtEl>
                                          <p:spTgt spid="29"/>
                                        </p:tgtEl>
                                      </p:cBhvr>
                                    </p:animEffect>
                                  </p:childTnLst>
                                </p:cTn>
                              </p:par>
                              <p:par>
                                <p:cTn id="36" presetID="16" presetClass="entr" presetSubtype="21" fill="hold" nodeType="withEffect">
                                  <p:stCondLst>
                                    <p:cond delay="2000"/>
                                  </p:stCondLst>
                                  <p:childTnLst>
                                    <p:set>
                                      <p:cBhvr>
                                        <p:cTn id="37" dur="1" fill="hold">
                                          <p:stCondLst>
                                            <p:cond delay="0"/>
                                          </p:stCondLst>
                                        </p:cTn>
                                        <p:tgtEl>
                                          <p:spTgt spid="41"/>
                                        </p:tgtEl>
                                        <p:attrNameLst>
                                          <p:attrName>style.visibility</p:attrName>
                                        </p:attrNameLst>
                                      </p:cBhvr>
                                      <p:to>
                                        <p:strVal val="visible"/>
                                      </p:to>
                                    </p:set>
                                    <p:animEffect transition="in" filter="barn(inVertical)">
                                      <p:cBhvr>
                                        <p:cTn id="38" dur="500"/>
                                        <p:tgtEl>
                                          <p:spTgt spid="41"/>
                                        </p:tgtEl>
                                      </p:cBhvr>
                                    </p:animEffect>
                                  </p:childTnLst>
                                </p:cTn>
                              </p:par>
                            </p:childTnLst>
                          </p:cTn>
                        </p:par>
                        <p:par>
                          <p:cTn id="39" fill="hold">
                            <p:stCondLst>
                              <p:cond delay="4000"/>
                            </p:stCondLst>
                            <p:childTnLst>
                              <p:par>
                                <p:cTn id="40" presetID="10" presetClass="entr" presetSubtype="0" fill="hold" nodeType="afterEffect">
                                  <p:stCondLst>
                                    <p:cond delay="0"/>
                                  </p:stCondLst>
                                  <p:childTnLst>
                                    <p:set>
                                      <p:cBhvr>
                                        <p:cTn id="41" dur="1" fill="hold">
                                          <p:stCondLst>
                                            <p:cond delay="0"/>
                                          </p:stCondLst>
                                        </p:cTn>
                                        <p:tgtEl>
                                          <p:spTgt spid="59"/>
                                        </p:tgtEl>
                                        <p:attrNameLst>
                                          <p:attrName>style.visibility</p:attrName>
                                        </p:attrNameLst>
                                      </p:cBhvr>
                                      <p:to>
                                        <p:strVal val="visible"/>
                                      </p:to>
                                    </p:set>
                                    <p:animEffect transition="in" filter="fade">
                                      <p:cBhvr>
                                        <p:cTn id="42" dur="500"/>
                                        <p:tgtEl>
                                          <p:spTgt spid="59"/>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62"/>
                                        </p:tgtEl>
                                        <p:attrNameLst>
                                          <p:attrName>style.visibility</p:attrName>
                                        </p:attrNameLst>
                                      </p:cBhvr>
                                      <p:to>
                                        <p:strVal val="visible"/>
                                      </p:to>
                                    </p:set>
                                    <p:animEffect transition="in" filter="fade">
                                      <p:cBhvr>
                                        <p:cTn id="4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
          <p:cNvGrpSpPr/>
          <p:nvPr/>
        </p:nvGrpSpPr>
        <p:grpSpPr>
          <a:xfrm>
            <a:off x="889488" y="1556546"/>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58015" cy="581149"/>
              <a:chOff x="7799505" y="1198121"/>
              <a:chExt cx="2458015"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74231" cy="461665"/>
              </a:xfrm>
              <a:prstGeom prst="rect">
                <a:avLst/>
              </a:prstGeom>
            </p:spPr>
            <p:txBody>
              <a:bodyPr wrap="none">
                <a:spAutoFit/>
              </a:bodyPr>
              <a:lstStyle/>
              <a:p>
                <a:r>
                  <a:rPr lang="zh-CN" altLang="en-US" sz="2400" dirty="0"/>
                  <a:t>     蓝牙模块</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787593" y="19951"/>
            <a:ext cx="6426868"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2000"/>
                                  </p:stCondLst>
                                  <p:childTnLst>
                                    <p:set>
                                      <p:cBhvr>
                                        <p:cTn id="11" dur="1" fill="hold">
                                          <p:stCondLst>
                                            <p:cond delay="0"/>
                                          </p:stCondLst>
                                        </p:cTn>
                                        <p:tgtEl>
                                          <p:spTgt spid="62"/>
                                        </p:tgtEl>
                                        <p:attrNameLst>
                                          <p:attrName>style.visibility</p:attrName>
                                        </p:attrNameLst>
                                      </p:cBhvr>
                                      <p:to>
                                        <p:strVal val="visible"/>
                                      </p:to>
                                    </p:set>
                                    <p:animEffect transition="in" filter="barn(inVertical)">
                                      <p:cBhvr>
                                        <p:cTn id="1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
          <p:cNvGrpSpPr/>
          <p:nvPr/>
        </p:nvGrpSpPr>
        <p:grpSpPr>
          <a:xfrm>
            <a:off x="889488" y="1556546"/>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58015" cy="581149"/>
              <a:chOff x="7799505" y="1198121"/>
              <a:chExt cx="2458015"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74231" cy="461665"/>
              </a:xfrm>
              <a:prstGeom prst="rect">
                <a:avLst/>
              </a:prstGeom>
            </p:spPr>
            <p:txBody>
              <a:bodyPr wrap="none">
                <a:spAutoFit/>
              </a:bodyPr>
              <a:lstStyle/>
              <a:p>
                <a:r>
                  <a:rPr lang="zh-CN" altLang="en-US" sz="2400" dirty="0"/>
                  <a:t>     蓝牙模块</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5241930" y="19951"/>
            <a:ext cx="434184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par>
                                <p:cTn id="10" presetID="16" presetClass="entr" presetSubtype="21" fill="hold" nodeType="withEffect">
                                  <p:stCondLst>
                                    <p:cond delay="2000"/>
                                  </p:stCondLst>
                                  <p:childTnLst>
                                    <p:set>
                                      <p:cBhvr>
                                        <p:cTn id="11" dur="1" fill="hold">
                                          <p:stCondLst>
                                            <p:cond delay="0"/>
                                          </p:stCondLst>
                                        </p:cTn>
                                        <p:tgtEl>
                                          <p:spTgt spid="62"/>
                                        </p:tgtEl>
                                        <p:attrNameLst>
                                          <p:attrName>style.visibility</p:attrName>
                                        </p:attrNameLst>
                                      </p:cBhvr>
                                      <p:to>
                                        <p:strVal val="visible"/>
                                      </p:to>
                                    </p:set>
                                    <p:animEffect transition="in" filter="barn(inVertical)">
                                      <p:cBhvr>
                                        <p:cTn id="1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736122" y="1197842"/>
            <a:ext cx="6000953" cy="4192984"/>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2800" dirty="0">
                <a:solidFill>
                  <a:schemeClr val="tx1"/>
                </a:solidFill>
              </a:rPr>
              <a:t>        整个项目是客户端与服务端一体的，所以蓝牙部分大概可以分为三个模块：</a:t>
            </a:r>
            <a:endParaRPr lang="en-US" altLang="zh-CN" sz="2800" dirty="0">
              <a:solidFill>
                <a:schemeClr val="tx1"/>
              </a:solidFill>
            </a:endParaRPr>
          </a:p>
          <a:p>
            <a:pPr marL="0" indent="0">
              <a:buNone/>
            </a:pPr>
            <a:endParaRPr kumimoji="1" lang="en-US" altLang="zh-CN" sz="2400" dirty="0">
              <a:solidFill>
                <a:schemeClr val="tx1"/>
              </a:solidFill>
            </a:endParaRPr>
          </a:p>
          <a:p>
            <a:pPr>
              <a:lnSpc>
                <a:spcPct val="150000"/>
              </a:lnSpc>
            </a:pPr>
            <a:r>
              <a:rPr kumimoji="1" lang="en-US" altLang="zh-CN" sz="2400" dirty="0">
                <a:solidFill>
                  <a:schemeClr val="tx1"/>
                </a:solidFill>
              </a:rPr>
              <a:t>1</a:t>
            </a:r>
            <a:r>
              <a:rPr kumimoji="1" lang="zh-CN" altLang="en-US" sz="2400" dirty="0">
                <a:solidFill>
                  <a:schemeClr val="tx1"/>
                </a:solidFill>
              </a:rPr>
              <a:t>、扫描模块</a:t>
            </a:r>
            <a:endParaRPr kumimoji="1" lang="en-US" altLang="zh-CN" sz="2400" dirty="0">
              <a:solidFill>
                <a:schemeClr val="tx1"/>
              </a:solidFill>
            </a:endParaRPr>
          </a:p>
          <a:p>
            <a:pPr>
              <a:lnSpc>
                <a:spcPct val="150000"/>
              </a:lnSpc>
            </a:pPr>
            <a:r>
              <a:rPr kumimoji="1" lang="en-US" altLang="zh-CN" sz="2400" dirty="0">
                <a:solidFill>
                  <a:schemeClr val="tx1"/>
                </a:solidFill>
              </a:rPr>
              <a:t>2</a:t>
            </a:r>
            <a:r>
              <a:rPr kumimoji="1" lang="zh-CN" altLang="en-US" sz="2400" dirty="0">
                <a:solidFill>
                  <a:schemeClr val="tx1"/>
                </a:solidFill>
              </a:rPr>
              <a:t>、服务端等待连接模块</a:t>
            </a:r>
            <a:endParaRPr kumimoji="1" lang="en-US" altLang="zh-CN" sz="2400" dirty="0">
              <a:solidFill>
                <a:schemeClr val="tx1"/>
              </a:solidFill>
            </a:endParaRPr>
          </a:p>
          <a:p>
            <a:pPr>
              <a:lnSpc>
                <a:spcPct val="150000"/>
              </a:lnSpc>
            </a:pPr>
            <a:r>
              <a:rPr kumimoji="1" lang="en-US" altLang="zh-CN" sz="2400" dirty="0">
                <a:solidFill>
                  <a:schemeClr val="tx1"/>
                </a:solidFill>
              </a:rPr>
              <a:t>3</a:t>
            </a:r>
            <a:r>
              <a:rPr kumimoji="1" lang="zh-CN" altLang="en-US" sz="2400" dirty="0">
                <a:solidFill>
                  <a:schemeClr val="tx1"/>
                </a:solidFill>
              </a:rPr>
              <a:t>、客户端主动连接模块</a:t>
            </a:r>
            <a:endParaRPr kumimoji="1" lang="zh-CN" altLang="en-US" sz="2400" dirty="0">
              <a:solidFill>
                <a:schemeClr val="tx1"/>
              </a:solidFill>
            </a:endParaRPr>
          </a:p>
        </p:txBody>
      </p:sp>
      <p:grpSp>
        <p:nvGrpSpPr>
          <p:cNvPr id="13" name="Group 1"/>
          <p:cNvGrpSpPr/>
          <p:nvPr/>
        </p:nvGrpSpPr>
        <p:grpSpPr>
          <a:xfrm>
            <a:off x="1069545" y="1790302"/>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dirty="0"/>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3039906" cy="581149"/>
              <a:chOff x="7799505" y="1198121"/>
              <a:chExt cx="3039906"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456122" cy="461665"/>
              </a:xfrm>
              <a:prstGeom prst="rect">
                <a:avLst/>
              </a:prstGeom>
            </p:spPr>
            <p:txBody>
              <a:bodyPr wrap="none">
                <a:spAutoFit/>
              </a:bodyPr>
              <a:lstStyle/>
              <a:p>
                <a:r>
                  <a:rPr lang="zh-CN" altLang="en-US" sz="2400" dirty="0"/>
                  <a:t>    蓝牙项目模块</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6" presetClass="entr" presetSubtype="21" fill="hold" nodeType="withEffect">
                                  <p:stCondLst>
                                    <p:cond delay="2000"/>
                                  </p:stCondLst>
                                  <p:childTnLst>
                                    <p:set>
                                      <p:cBhvr>
                                        <p:cTn id="15" dur="1" fill="hold">
                                          <p:stCondLst>
                                            <p:cond delay="0"/>
                                          </p:stCondLst>
                                        </p:cTn>
                                        <p:tgtEl>
                                          <p:spTgt spid="62"/>
                                        </p:tgtEl>
                                        <p:attrNameLst>
                                          <p:attrName>style.visibility</p:attrName>
                                        </p:attrNameLst>
                                      </p:cBhvr>
                                      <p:to>
                                        <p:strVal val="visible"/>
                                      </p:to>
                                    </p:set>
                                    <p:animEffect transition="in" filter="barn(inVertical)">
                                      <p:cBhvr>
                                        <p:cTn id="1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28895" y="778500"/>
            <a:ext cx="6849077" cy="6054779"/>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endParaRPr kumimoji="1" lang="en-US" altLang="zh-CN" sz="2400" dirty="0">
              <a:solidFill>
                <a:schemeClr val="tx1"/>
              </a:solidFill>
            </a:endParaRPr>
          </a:p>
          <a:p>
            <a:pPr>
              <a:lnSpc>
                <a:spcPct val="150000"/>
              </a:lnSpc>
            </a:pPr>
            <a:r>
              <a:rPr lang="zh-CN" altLang="en-US" sz="2400" dirty="0">
                <a:solidFill>
                  <a:schemeClr val="tx1"/>
                </a:solidFill>
              </a:rPr>
              <a:t>首先打开一个广播扫描周围设备</a:t>
            </a:r>
            <a:endParaRPr lang="en-US" altLang="zh-CN" sz="2400" dirty="0">
              <a:solidFill>
                <a:schemeClr val="tx1"/>
              </a:solidFill>
            </a:endParaRPr>
          </a:p>
          <a:p>
            <a:pPr>
              <a:lnSpc>
                <a:spcPct val="150000"/>
              </a:lnSpc>
            </a:pPr>
            <a:r>
              <a:rPr lang="zh-CN" altLang="en-US" sz="2400" dirty="0">
                <a:solidFill>
                  <a:schemeClr val="tx1"/>
                </a:solidFill>
              </a:rPr>
              <a:t>接受广播，并显示尚未配对的可用的周围所有蓝牙设备</a:t>
            </a:r>
            <a:endParaRPr kumimoji="1" lang="en-US" altLang="zh-CN" sz="2400" dirty="0">
              <a:solidFill>
                <a:schemeClr val="tx1"/>
              </a:solidFill>
            </a:endParaRPr>
          </a:p>
          <a:p>
            <a:pPr>
              <a:lnSpc>
                <a:spcPct val="150000"/>
              </a:lnSpc>
            </a:pPr>
            <a:r>
              <a:rPr kumimoji="1" lang="zh-CN" altLang="en-US" sz="2400" dirty="0">
                <a:solidFill>
                  <a:schemeClr val="tx1"/>
                </a:solidFill>
              </a:rPr>
              <a:t>判断是否是正在扫描状态</a:t>
            </a:r>
            <a:endParaRPr kumimoji="1" lang="en-US" altLang="zh-CN" sz="2400" dirty="0">
              <a:solidFill>
                <a:schemeClr val="tx1"/>
              </a:solidFill>
            </a:endParaRPr>
          </a:p>
          <a:p>
            <a:pPr marL="0" indent="0">
              <a:lnSpc>
                <a:spcPct val="150000"/>
              </a:lnSpc>
              <a:buNone/>
            </a:pPr>
            <a:r>
              <a:rPr kumimoji="1" lang="en-US" altLang="zh-CN" sz="1600" i="1" dirty="0">
                <a:solidFill>
                  <a:schemeClr val="tx1"/>
                </a:solidFill>
              </a:rPr>
              <a:t>if (</a:t>
            </a:r>
            <a:r>
              <a:rPr kumimoji="1" lang="en-US" altLang="zh-CN" sz="1600" i="1" dirty="0" err="1">
                <a:solidFill>
                  <a:schemeClr val="tx1"/>
                </a:solidFill>
              </a:rPr>
              <a:t>BluetoothDevice.ACTION_FOUND.equals</a:t>
            </a:r>
            <a:r>
              <a:rPr kumimoji="1" lang="en-US" altLang="zh-CN" sz="1600" i="1" dirty="0">
                <a:solidFill>
                  <a:schemeClr val="tx1"/>
                </a:solidFill>
              </a:rPr>
              <a:t>(action)) //</a:t>
            </a:r>
            <a:r>
              <a:rPr kumimoji="1" lang="zh-CN" altLang="en-US" sz="1600" i="1" dirty="0">
                <a:solidFill>
                  <a:schemeClr val="tx1"/>
                </a:solidFill>
              </a:rPr>
              <a:t>如果是正在扫描状态</a:t>
            </a:r>
            <a:endParaRPr kumimoji="1" lang="en-US" altLang="zh-CN" sz="1600" i="1" dirty="0">
              <a:solidFill>
                <a:schemeClr val="tx1"/>
              </a:solidFill>
            </a:endParaRPr>
          </a:p>
          <a:p>
            <a:pPr marL="0" indent="0">
              <a:lnSpc>
                <a:spcPct val="150000"/>
              </a:lnSpc>
              <a:buNone/>
            </a:pPr>
            <a:r>
              <a:rPr lang="zh-CN" altLang="en-US" sz="1800" dirty="0">
                <a:solidFill>
                  <a:schemeClr val="tx1"/>
                </a:solidFill>
              </a:rPr>
              <a:t>（只要</a:t>
            </a:r>
            <a:r>
              <a:rPr lang="en-GB" altLang="zh-CN" sz="1800" dirty="0" err="1">
                <a:solidFill>
                  <a:schemeClr val="tx1"/>
                </a:solidFill>
              </a:rPr>
              <a:t>BluetoothReceiver</a:t>
            </a:r>
            <a:r>
              <a:rPr lang="zh-CN" altLang="en-US" sz="1800" dirty="0">
                <a:solidFill>
                  <a:schemeClr val="tx1"/>
                </a:solidFill>
              </a:rPr>
              <a:t>接收到来自于系统的广播）</a:t>
            </a:r>
            <a:endParaRPr kumimoji="1" lang="en-US" altLang="zh-CN" sz="2400" dirty="0">
              <a:solidFill>
                <a:schemeClr val="tx1"/>
              </a:solidFill>
            </a:endParaRPr>
          </a:p>
          <a:p>
            <a:pPr>
              <a:lnSpc>
                <a:spcPct val="150000"/>
              </a:lnSpc>
            </a:pPr>
            <a:r>
              <a:rPr kumimoji="1" lang="zh-CN" altLang="en-US" sz="2400" dirty="0">
                <a:solidFill>
                  <a:schemeClr val="tx1"/>
                </a:solidFill>
              </a:rPr>
              <a:t>若该设备已经被配对，则跳过</a:t>
            </a:r>
            <a:endParaRPr kumimoji="1" lang="en-US" altLang="zh-CN" sz="2400" dirty="0">
              <a:solidFill>
                <a:schemeClr val="tx1"/>
              </a:solidFill>
            </a:endParaRPr>
          </a:p>
          <a:p>
            <a:pPr>
              <a:lnSpc>
                <a:spcPct val="150000"/>
              </a:lnSpc>
            </a:pPr>
            <a:r>
              <a:rPr kumimoji="1" lang="zh-CN" altLang="en-US" sz="2400" dirty="0">
                <a:solidFill>
                  <a:schemeClr val="tx1"/>
                </a:solidFill>
              </a:rPr>
              <a:t>设备数组获得新的设备信息并更新</a:t>
            </a:r>
            <a:r>
              <a:rPr kumimoji="1" lang="en-US" altLang="zh-CN" sz="2400" dirty="0">
                <a:solidFill>
                  <a:schemeClr val="tx1"/>
                </a:solidFill>
              </a:rPr>
              <a:t>adapter</a:t>
            </a:r>
            <a:endParaRPr kumimoji="1" lang="en-US" altLang="zh-CN" sz="2400" dirty="0">
              <a:solidFill>
                <a:schemeClr val="tx1"/>
              </a:solidFill>
            </a:endParaRPr>
          </a:p>
          <a:p>
            <a:pPr>
              <a:lnSpc>
                <a:spcPct val="150000"/>
              </a:lnSpc>
            </a:pPr>
            <a:r>
              <a:rPr kumimoji="1" lang="zh-CN" altLang="en-US" sz="2400" dirty="0">
                <a:solidFill>
                  <a:schemeClr val="tx1"/>
                </a:solidFill>
              </a:rPr>
              <a:t>添加新的设备到设备</a:t>
            </a:r>
            <a:r>
              <a:rPr kumimoji="1" lang="en-US" altLang="zh-CN" sz="2400" dirty="0" err="1">
                <a:solidFill>
                  <a:schemeClr val="tx1"/>
                </a:solidFill>
              </a:rPr>
              <a:t>Arraylist</a:t>
            </a:r>
            <a:endParaRPr kumimoji="1" lang="en-US" altLang="zh-CN" sz="2400" dirty="0">
              <a:solidFill>
                <a:schemeClr val="tx1"/>
              </a:solidFill>
            </a:endParaRPr>
          </a:p>
          <a:p>
            <a:pPr marL="0" indent="0">
              <a:lnSpc>
                <a:spcPct val="150000"/>
              </a:lnSpc>
              <a:buNone/>
            </a:pPr>
            <a:endParaRPr kumimoji="1" lang="zh-CN" altLang="en-US" sz="4000" dirty="0">
              <a:solidFill>
                <a:schemeClr val="tx1"/>
              </a:solidFill>
            </a:endParaRPr>
          </a:p>
        </p:txBody>
      </p:sp>
      <p:grpSp>
        <p:nvGrpSpPr>
          <p:cNvPr id="13" name="Group 1"/>
          <p:cNvGrpSpPr/>
          <p:nvPr/>
        </p:nvGrpSpPr>
        <p:grpSpPr>
          <a:xfrm>
            <a:off x="1069545" y="1790302"/>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dirty="0"/>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339393" cy="581149"/>
              <a:chOff x="7799505" y="1198121"/>
              <a:chExt cx="2339393"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755609" cy="461665"/>
              </a:xfrm>
              <a:prstGeom prst="rect">
                <a:avLst/>
              </a:prstGeom>
            </p:spPr>
            <p:txBody>
              <a:bodyPr wrap="none">
                <a:spAutoFit/>
              </a:bodyPr>
              <a:lstStyle/>
              <a:p>
                <a:r>
                  <a:rPr lang="zh-CN" altLang="en-US" sz="2400" dirty="0"/>
                  <a:t>    扫描模块</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3" name="文本框 2"/>
          <p:cNvSpPr txBox="1"/>
          <p:nvPr/>
        </p:nvSpPr>
        <p:spPr>
          <a:xfrm>
            <a:off x="4908907" y="424557"/>
            <a:ext cx="5756032" cy="707886"/>
          </a:xfrm>
          <a:prstGeom prst="rect">
            <a:avLst/>
          </a:prstGeom>
          <a:noFill/>
        </p:spPr>
        <p:txBody>
          <a:bodyPr wrap="square" rtlCol="0">
            <a:spAutoFit/>
          </a:bodyPr>
          <a:lstStyle/>
          <a:p>
            <a:r>
              <a:rPr kumimoji="1" lang="zh-CN" altLang="en-US" sz="4000" dirty="0"/>
              <a:t>扫描模块主要思路</a:t>
            </a:r>
            <a:endParaRPr kumimoji="1" lang="zh-CN" altLang="en-US" sz="4000"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6" presetClass="entr" presetSubtype="21" fill="hold" nodeType="withEffect">
                                  <p:stCondLst>
                                    <p:cond delay="2000"/>
                                  </p:stCondLst>
                                  <p:childTnLst>
                                    <p:set>
                                      <p:cBhvr>
                                        <p:cTn id="15" dur="1" fill="hold">
                                          <p:stCondLst>
                                            <p:cond delay="0"/>
                                          </p:stCondLst>
                                        </p:cTn>
                                        <p:tgtEl>
                                          <p:spTgt spid="62"/>
                                        </p:tgtEl>
                                        <p:attrNameLst>
                                          <p:attrName>style.visibility</p:attrName>
                                        </p:attrNameLst>
                                      </p:cBhvr>
                                      <p:to>
                                        <p:strVal val="visible"/>
                                      </p:to>
                                    </p:set>
                                    <p:animEffect transition="in" filter="barn(inVertical)">
                                      <p:cBhvr>
                                        <p:cTn id="1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527728" y="316051"/>
            <a:ext cx="2537925" cy="581149"/>
            <a:chOff x="4662605" y="245621"/>
            <a:chExt cx="2537925" cy="581149"/>
          </a:xfrm>
        </p:grpSpPr>
        <p:grpSp>
          <p:nvGrpSpPr>
            <p:cNvPr id="39" name="组合 38"/>
            <p:cNvGrpSpPr/>
            <p:nvPr/>
          </p:nvGrpSpPr>
          <p:grpSpPr>
            <a:xfrm>
              <a:off x="4662605" y="245621"/>
              <a:ext cx="2537925" cy="581149"/>
              <a:chOff x="7799505" y="1198121"/>
              <a:chExt cx="2537925" cy="581149"/>
            </a:xfrm>
          </p:grpSpPr>
          <p:grpSp>
            <p:nvGrpSpPr>
              <p:cNvPr id="47" name="组合 46"/>
              <p:cNvGrpSpPr/>
              <p:nvPr/>
            </p:nvGrpSpPr>
            <p:grpSpPr>
              <a:xfrm flipH="1">
                <a:off x="7799505" y="1198121"/>
                <a:ext cx="960120" cy="581149"/>
                <a:chOff x="9787459" y="1304801"/>
                <a:chExt cx="960120" cy="581149"/>
              </a:xfrm>
            </p:grpSpPr>
            <p:grpSp>
              <p:nvGrpSpPr>
                <p:cNvPr id="50" name="组合 49"/>
                <p:cNvGrpSpPr/>
                <p:nvPr/>
              </p:nvGrpSpPr>
              <p:grpSpPr>
                <a:xfrm>
                  <a:off x="9858579" y="1340361"/>
                  <a:ext cx="889000" cy="503679"/>
                  <a:chOff x="7378700" y="2527300"/>
                  <a:chExt cx="889000" cy="1090950"/>
                </a:xfrm>
              </p:grpSpPr>
              <p:cxnSp>
                <p:nvCxnSpPr>
                  <p:cNvPr id="53" name="直接连接符 52"/>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51" name="椭圆 50"/>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文本框 47"/>
              <p:cNvSpPr txBox="1"/>
              <p:nvPr/>
            </p:nvSpPr>
            <p:spPr>
              <a:xfrm>
                <a:off x="7865804" y="1247895"/>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49" name="矩形 48"/>
              <p:cNvSpPr/>
              <p:nvPr/>
            </p:nvSpPr>
            <p:spPr>
              <a:xfrm>
                <a:off x="8221145" y="1266585"/>
                <a:ext cx="2116285" cy="461665"/>
              </a:xfrm>
              <a:prstGeom prst="rect">
                <a:avLst/>
              </a:prstGeom>
            </p:spPr>
            <p:txBody>
              <a:bodyPr wrap="none">
                <a:spAutoFit/>
              </a:bodyPr>
              <a:lstStyle/>
              <a:p>
                <a:r>
                  <a:rPr lang="zh-CN" altLang="en-US" sz="2400" dirty="0"/>
                  <a:t> 蓝牙扫描模块</a:t>
                </a:r>
                <a:endParaRPr lang="zh-CN" altLang="en-US" sz="2400" dirty="0"/>
              </a:p>
            </p:txBody>
          </p:sp>
        </p:grpSp>
        <p:grpSp>
          <p:nvGrpSpPr>
            <p:cNvPr id="40" name="组合 39"/>
            <p:cNvGrpSpPr/>
            <p:nvPr/>
          </p:nvGrpSpPr>
          <p:grpSpPr>
            <a:xfrm flipV="1">
              <a:off x="6189979" y="245621"/>
              <a:ext cx="960120" cy="581149"/>
              <a:chOff x="9787459" y="1304801"/>
              <a:chExt cx="960120" cy="581149"/>
            </a:xfrm>
          </p:grpSpPr>
          <p:grpSp>
            <p:nvGrpSpPr>
              <p:cNvPr id="41" name="组合 40"/>
              <p:cNvGrpSpPr/>
              <p:nvPr/>
            </p:nvGrpSpPr>
            <p:grpSpPr>
              <a:xfrm>
                <a:off x="9858579" y="1340361"/>
                <a:ext cx="889000" cy="503679"/>
                <a:chOff x="7378700" y="2527300"/>
                <a:chExt cx="889000" cy="1090950"/>
              </a:xfrm>
            </p:grpSpPr>
            <p:cxnSp>
              <p:nvCxnSpPr>
                <p:cNvPr id="44" name="直接连接符 43"/>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42" name="椭圆 41"/>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56" name="图片 55"/>
          <p:cNvPicPr>
            <a:picLocks noChangeAspect="1"/>
          </p:cNvPicPr>
          <p:nvPr/>
        </p:nvPicPr>
        <p:blipFill>
          <a:blip r:embed="rId1"/>
          <a:stretch>
            <a:fillRect/>
          </a:stretch>
        </p:blipFill>
        <p:spPr>
          <a:xfrm>
            <a:off x="267872" y="1454924"/>
            <a:ext cx="11840307" cy="4338323"/>
          </a:xfrm>
          <a:prstGeom prst="rect">
            <a:avLst/>
          </a:prstGeom>
        </p:spPr>
      </p:pic>
      <p:sp>
        <p:nvSpPr>
          <p:cNvPr id="21" name="文本框 20"/>
          <p:cNvSpPr txBox="1"/>
          <p:nvPr/>
        </p:nvSpPr>
        <p:spPr>
          <a:xfrm>
            <a:off x="3926206" y="351611"/>
            <a:ext cx="5756032" cy="707886"/>
          </a:xfrm>
          <a:prstGeom prst="rect">
            <a:avLst/>
          </a:prstGeom>
          <a:noFill/>
        </p:spPr>
        <p:txBody>
          <a:bodyPr wrap="square" rtlCol="0">
            <a:spAutoFit/>
          </a:bodyPr>
          <a:lstStyle/>
          <a:p>
            <a:r>
              <a:rPr kumimoji="1" lang="zh-CN" altLang="en-US" sz="4000" dirty="0"/>
              <a:t>扫描模块具体代码</a:t>
            </a:r>
            <a:endParaRPr kumimoji="1" lang="zh-CN" altLang="en-US" sz="4000"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2000"/>
                                  </p:stCondLst>
                                  <p:childTnLst>
                                    <p:set>
                                      <p:cBhvr>
                                        <p:cTn id="6" dur="1" fill="hold">
                                          <p:stCondLst>
                                            <p:cond delay="0"/>
                                          </p:stCondLst>
                                        </p:cTn>
                                        <p:tgtEl>
                                          <p:spTgt spid="38"/>
                                        </p:tgtEl>
                                        <p:attrNameLst>
                                          <p:attrName>style.visibility</p:attrName>
                                        </p:attrNameLst>
                                      </p:cBhvr>
                                      <p:to>
                                        <p:strVal val="visible"/>
                                      </p:to>
                                    </p:set>
                                    <p:animEffect transition="in" filter="barn(inVertical)">
                                      <p:cBhvr>
                                        <p:cTn id="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合 37"/>
          <p:cNvGrpSpPr/>
          <p:nvPr/>
        </p:nvGrpSpPr>
        <p:grpSpPr>
          <a:xfrm>
            <a:off x="411674" y="415988"/>
            <a:ext cx="2537925" cy="581149"/>
            <a:chOff x="4662605" y="245621"/>
            <a:chExt cx="2537925" cy="581149"/>
          </a:xfrm>
        </p:grpSpPr>
        <p:grpSp>
          <p:nvGrpSpPr>
            <p:cNvPr id="39" name="组合 38"/>
            <p:cNvGrpSpPr/>
            <p:nvPr/>
          </p:nvGrpSpPr>
          <p:grpSpPr>
            <a:xfrm>
              <a:off x="4662605" y="245621"/>
              <a:ext cx="2537925" cy="581149"/>
              <a:chOff x="7799505" y="1198121"/>
              <a:chExt cx="2537925" cy="581149"/>
            </a:xfrm>
          </p:grpSpPr>
          <p:grpSp>
            <p:nvGrpSpPr>
              <p:cNvPr id="47" name="组合 46"/>
              <p:cNvGrpSpPr/>
              <p:nvPr/>
            </p:nvGrpSpPr>
            <p:grpSpPr>
              <a:xfrm flipH="1">
                <a:off x="7799505" y="1198121"/>
                <a:ext cx="960120" cy="581149"/>
                <a:chOff x="9787459" y="1304801"/>
                <a:chExt cx="960120" cy="581149"/>
              </a:xfrm>
            </p:grpSpPr>
            <p:grpSp>
              <p:nvGrpSpPr>
                <p:cNvPr id="50" name="组合 49"/>
                <p:cNvGrpSpPr/>
                <p:nvPr/>
              </p:nvGrpSpPr>
              <p:grpSpPr>
                <a:xfrm>
                  <a:off x="9858579" y="1340361"/>
                  <a:ext cx="889000" cy="503679"/>
                  <a:chOff x="7378700" y="2527300"/>
                  <a:chExt cx="889000" cy="1090950"/>
                </a:xfrm>
              </p:grpSpPr>
              <p:cxnSp>
                <p:nvCxnSpPr>
                  <p:cNvPr id="53" name="直接连接符 52"/>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51" name="椭圆 50"/>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8" name="文本框 47"/>
              <p:cNvSpPr txBox="1"/>
              <p:nvPr/>
            </p:nvSpPr>
            <p:spPr>
              <a:xfrm>
                <a:off x="7865804" y="1247895"/>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49" name="矩形 48"/>
              <p:cNvSpPr/>
              <p:nvPr/>
            </p:nvSpPr>
            <p:spPr>
              <a:xfrm>
                <a:off x="8221145" y="1266585"/>
                <a:ext cx="2116285" cy="461665"/>
              </a:xfrm>
              <a:prstGeom prst="rect">
                <a:avLst/>
              </a:prstGeom>
            </p:spPr>
            <p:txBody>
              <a:bodyPr wrap="none">
                <a:spAutoFit/>
              </a:bodyPr>
              <a:lstStyle/>
              <a:p>
                <a:r>
                  <a:rPr lang="zh-CN" altLang="en-US" sz="2400" dirty="0"/>
                  <a:t> 蓝牙扫描模块</a:t>
                </a:r>
                <a:endParaRPr lang="zh-CN" altLang="en-US" sz="2400" dirty="0"/>
              </a:p>
            </p:txBody>
          </p:sp>
        </p:grpSp>
        <p:grpSp>
          <p:nvGrpSpPr>
            <p:cNvPr id="40" name="组合 39"/>
            <p:cNvGrpSpPr/>
            <p:nvPr/>
          </p:nvGrpSpPr>
          <p:grpSpPr>
            <a:xfrm flipV="1">
              <a:off x="6189979" y="245621"/>
              <a:ext cx="960120" cy="581149"/>
              <a:chOff x="9787459" y="1304801"/>
              <a:chExt cx="960120" cy="581149"/>
            </a:xfrm>
          </p:grpSpPr>
          <p:grpSp>
            <p:nvGrpSpPr>
              <p:cNvPr id="41" name="组合 40"/>
              <p:cNvGrpSpPr/>
              <p:nvPr/>
            </p:nvGrpSpPr>
            <p:grpSpPr>
              <a:xfrm>
                <a:off x="9858579" y="1340361"/>
                <a:ext cx="889000" cy="503679"/>
                <a:chOff x="7378700" y="2527300"/>
                <a:chExt cx="889000" cy="1090950"/>
              </a:xfrm>
            </p:grpSpPr>
            <p:cxnSp>
              <p:nvCxnSpPr>
                <p:cNvPr id="44" name="直接连接符 43"/>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42" name="椭圆 41"/>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 name="图片 1"/>
          <p:cNvPicPr>
            <a:picLocks noChangeAspect="1"/>
          </p:cNvPicPr>
          <p:nvPr/>
        </p:nvPicPr>
        <p:blipFill rotWithShape="1">
          <a:blip r:embed="rId1"/>
          <a:srcRect t="11133"/>
          <a:stretch>
            <a:fillRect/>
          </a:stretch>
        </p:blipFill>
        <p:spPr>
          <a:xfrm>
            <a:off x="1349378" y="1634365"/>
            <a:ext cx="8530003" cy="4983493"/>
          </a:xfrm>
          <a:prstGeom prst="rect">
            <a:avLst/>
          </a:prstGeom>
        </p:spPr>
      </p:pic>
      <p:sp>
        <p:nvSpPr>
          <p:cNvPr id="21" name="文本框 20"/>
          <p:cNvSpPr txBox="1"/>
          <p:nvPr/>
        </p:nvSpPr>
        <p:spPr>
          <a:xfrm>
            <a:off x="3154040" y="240142"/>
            <a:ext cx="8197184" cy="1323439"/>
          </a:xfrm>
          <a:prstGeom prst="rect">
            <a:avLst/>
          </a:prstGeom>
          <a:noFill/>
        </p:spPr>
        <p:txBody>
          <a:bodyPr wrap="square" rtlCol="0">
            <a:spAutoFit/>
          </a:bodyPr>
          <a:lstStyle/>
          <a:p>
            <a:r>
              <a:rPr kumimoji="1" lang="zh-CN" altLang="en-US" sz="4000" dirty="0"/>
              <a:t>也可以直接调用</a:t>
            </a:r>
            <a:r>
              <a:rPr kumimoji="1" lang="en-GB" altLang="zh-CN" sz="4000" dirty="0" err="1"/>
              <a:t>BlueToothAapter</a:t>
            </a:r>
            <a:r>
              <a:rPr kumimoji="1" lang="zh-CN" altLang="en-US" sz="4000" dirty="0"/>
              <a:t>的</a:t>
            </a:r>
            <a:r>
              <a:rPr kumimoji="1" lang="en-GB" altLang="zh-CN" sz="4000" dirty="0" err="1"/>
              <a:t>startDiscovery</a:t>
            </a:r>
            <a:r>
              <a:rPr kumimoji="1" lang="en-GB" altLang="zh-CN" sz="4000" dirty="0"/>
              <a:t>()</a:t>
            </a:r>
            <a:r>
              <a:rPr kumimoji="1" lang="zh-CN" altLang="en-US" sz="4000" dirty="0"/>
              <a:t>方法主动进行扫描</a:t>
            </a:r>
            <a:endParaRPr kumimoji="1" lang="zh-CN" altLang="en-US" sz="4000"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2000"/>
                                  </p:stCondLst>
                                  <p:childTnLst>
                                    <p:set>
                                      <p:cBhvr>
                                        <p:cTn id="6" dur="1" fill="hold">
                                          <p:stCondLst>
                                            <p:cond delay="0"/>
                                          </p:stCondLst>
                                        </p:cTn>
                                        <p:tgtEl>
                                          <p:spTgt spid="38"/>
                                        </p:tgtEl>
                                        <p:attrNameLst>
                                          <p:attrName>style.visibility</p:attrName>
                                        </p:attrNameLst>
                                      </p:cBhvr>
                                      <p:to>
                                        <p:strVal val="visible"/>
                                      </p:to>
                                    </p:set>
                                    <p:animEffect transition="in" filter="barn(inVertical)">
                                      <p:cBhvr>
                                        <p:cTn id="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84480" y="1226671"/>
            <a:ext cx="4917440" cy="461665"/>
          </a:xfrm>
          <a:prstGeom prst="rect">
            <a:avLst/>
          </a:prstGeom>
          <a:noFill/>
        </p:spPr>
        <p:txBody>
          <a:bodyPr wrap="square" rtlCol="0">
            <a:spAutoFit/>
          </a:bodyPr>
          <a:lstStyle/>
          <a:p>
            <a:r>
              <a:rPr lang="zh-CN" altLang="en-US" sz="2400" dirty="0"/>
              <a:t>接上一张</a:t>
            </a:r>
            <a:r>
              <a:rPr lang="en-US" altLang="zh-CN" sz="2400" dirty="0"/>
              <a:t>ppt</a:t>
            </a:r>
            <a:endParaRPr lang="zh-CN" altLang="en-US" sz="2400" dirty="0"/>
          </a:p>
        </p:txBody>
      </p:sp>
      <p:pic>
        <p:nvPicPr>
          <p:cNvPr id="4" name="图片 3"/>
          <p:cNvPicPr>
            <a:picLocks noChangeAspect="1"/>
          </p:cNvPicPr>
          <p:nvPr/>
        </p:nvPicPr>
        <p:blipFill>
          <a:blip r:embed="rId1"/>
          <a:stretch>
            <a:fillRect/>
          </a:stretch>
        </p:blipFill>
        <p:spPr>
          <a:xfrm>
            <a:off x="0" y="1937870"/>
            <a:ext cx="12192000" cy="3693459"/>
          </a:xfrm>
          <a:prstGeom prst="rect">
            <a:avLst/>
          </a:prstGeom>
        </p:spPr>
      </p:pic>
      <p:grpSp>
        <p:nvGrpSpPr>
          <p:cNvPr id="23" name="组合 22"/>
          <p:cNvGrpSpPr/>
          <p:nvPr/>
        </p:nvGrpSpPr>
        <p:grpSpPr>
          <a:xfrm>
            <a:off x="284480" y="304800"/>
            <a:ext cx="2537925" cy="581149"/>
            <a:chOff x="4662605" y="245621"/>
            <a:chExt cx="2537925" cy="581149"/>
          </a:xfrm>
        </p:grpSpPr>
        <p:grpSp>
          <p:nvGrpSpPr>
            <p:cNvPr id="24" name="组合 23"/>
            <p:cNvGrpSpPr/>
            <p:nvPr/>
          </p:nvGrpSpPr>
          <p:grpSpPr>
            <a:xfrm>
              <a:off x="4662605" y="245621"/>
              <a:ext cx="2537925" cy="581149"/>
              <a:chOff x="7799505" y="1198121"/>
              <a:chExt cx="2537925" cy="581149"/>
            </a:xfrm>
          </p:grpSpPr>
          <p:grpSp>
            <p:nvGrpSpPr>
              <p:cNvPr id="32" name="组合 31"/>
              <p:cNvGrpSpPr/>
              <p:nvPr/>
            </p:nvGrpSpPr>
            <p:grpSpPr>
              <a:xfrm flipH="1">
                <a:off x="7799505" y="1198121"/>
                <a:ext cx="960120" cy="581149"/>
                <a:chOff x="9787459" y="1304801"/>
                <a:chExt cx="960120" cy="581149"/>
              </a:xfrm>
            </p:grpSpPr>
            <p:grpSp>
              <p:nvGrpSpPr>
                <p:cNvPr id="35" name="组合 34"/>
                <p:cNvGrpSpPr/>
                <p:nvPr/>
              </p:nvGrpSpPr>
              <p:grpSpPr>
                <a:xfrm>
                  <a:off x="9858579" y="1340361"/>
                  <a:ext cx="889000" cy="503679"/>
                  <a:chOff x="7378700" y="2527300"/>
                  <a:chExt cx="889000" cy="1090950"/>
                </a:xfrm>
              </p:grpSpPr>
              <p:cxnSp>
                <p:nvCxnSpPr>
                  <p:cNvPr id="56" name="直接连接符 55"/>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36" name="椭圆 35"/>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3" name="文本框 32"/>
              <p:cNvSpPr txBox="1"/>
              <p:nvPr/>
            </p:nvSpPr>
            <p:spPr>
              <a:xfrm>
                <a:off x="7865804" y="1247895"/>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34" name="矩形 33"/>
              <p:cNvSpPr/>
              <p:nvPr/>
            </p:nvSpPr>
            <p:spPr>
              <a:xfrm>
                <a:off x="8221145" y="1266585"/>
                <a:ext cx="2116285" cy="461665"/>
              </a:xfrm>
              <a:prstGeom prst="rect">
                <a:avLst/>
              </a:prstGeom>
            </p:spPr>
            <p:txBody>
              <a:bodyPr wrap="none">
                <a:spAutoFit/>
              </a:bodyPr>
              <a:lstStyle/>
              <a:p>
                <a:r>
                  <a:rPr lang="zh-CN" altLang="en-US" sz="2400" dirty="0"/>
                  <a:t> 蓝牙扫描模块</a:t>
                </a:r>
                <a:endParaRPr lang="zh-CN" altLang="en-US" sz="2400" dirty="0"/>
              </a:p>
            </p:txBody>
          </p:sp>
        </p:grpSp>
        <p:grpSp>
          <p:nvGrpSpPr>
            <p:cNvPr id="25" name="组合 24"/>
            <p:cNvGrpSpPr/>
            <p:nvPr/>
          </p:nvGrpSpPr>
          <p:grpSpPr>
            <a:xfrm flipV="1">
              <a:off x="6189979" y="245621"/>
              <a:ext cx="960120" cy="581149"/>
              <a:chOff x="9787459" y="1304801"/>
              <a:chExt cx="960120" cy="581149"/>
            </a:xfrm>
          </p:grpSpPr>
          <p:grpSp>
            <p:nvGrpSpPr>
              <p:cNvPr id="26" name="组合 25"/>
              <p:cNvGrpSpPr/>
              <p:nvPr/>
            </p:nvGrpSpPr>
            <p:grpSpPr>
              <a:xfrm>
                <a:off x="9858579" y="1340361"/>
                <a:ext cx="889000" cy="503679"/>
                <a:chOff x="7378700" y="2527300"/>
                <a:chExt cx="889000" cy="1090950"/>
              </a:xfrm>
            </p:grpSpPr>
            <p:cxnSp>
              <p:nvCxnSpPr>
                <p:cNvPr id="29" name="直接连接符 28"/>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27" name="椭圆 26"/>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withEffect">
                                  <p:stCondLst>
                                    <p:cond delay="2000"/>
                                  </p:stCondLst>
                                  <p:childTnLst>
                                    <p:set>
                                      <p:cBhvr>
                                        <p:cTn id="6" dur="1" fill="hold">
                                          <p:stCondLst>
                                            <p:cond delay="0"/>
                                          </p:stCondLst>
                                        </p:cTn>
                                        <p:tgtEl>
                                          <p:spTgt spid="23"/>
                                        </p:tgtEl>
                                        <p:attrNameLst>
                                          <p:attrName>style.visibility</p:attrName>
                                        </p:attrNameLst>
                                      </p:cBhvr>
                                      <p:to>
                                        <p:strVal val="visible"/>
                                      </p:to>
                                    </p:set>
                                    <p:animEffect transition="in" filter="barn(inVertical)">
                                      <p:cBhvr>
                                        <p:cTn id="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979748" y="-738323"/>
            <a:ext cx="4502332" cy="7423379"/>
          </a:xfrm>
          <a:prstGeom prst="rect">
            <a:avLst/>
          </a:prstGeom>
          <a:noFill/>
        </p:spPr>
        <p:txBody>
          <a:bodyPr wrap="square" rtlCol="0" anchor="ctr">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360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rPr>
              <a:t>1</a:t>
            </a:r>
            <a:endParaRPr kumimoji="0" lang="en-US" altLang="zh-CN" sz="360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endParaRPr>
          </a:p>
        </p:txBody>
      </p:sp>
      <p:sp>
        <p:nvSpPr>
          <p:cNvPr id="7" name="椭圆 6"/>
          <p:cNvSpPr/>
          <p:nvPr/>
        </p:nvSpPr>
        <p:spPr>
          <a:xfrm>
            <a:off x="5804263" y="1219201"/>
            <a:ext cx="4359725" cy="435972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方正兰亭细黑_GBK" panose="02000000000000000000" pitchFamily="2" charset="-122"/>
              <a:cs typeface="+mn-cs"/>
            </a:endParaRPr>
          </a:p>
        </p:txBody>
      </p:sp>
      <p:sp>
        <p:nvSpPr>
          <p:cNvPr id="9" name="文本框 8"/>
          <p:cNvSpPr txBox="1"/>
          <p:nvPr/>
        </p:nvSpPr>
        <p:spPr>
          <a:xfrm>
            <a:off x="4917681" y="2545786"/>
            <a:ext cx="5056255" cy="1191993"/>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zh-CN" sz="54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        </a:t>
            </a:r>
            <a:r>
              <a:rPr kumimoji="0" lang="zh-CN" altLang="en-US" sz="5400" b="1"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rPr>
              <a:t>设计思路</a:t>
            </a:r>
            <a:endParaRPr kumimoji="0" lang="en-US" altLang="zh-CN" sz="36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endParaRPr>
          </a:p>
        </p:txBody>
      </p:sp>
      <p:pic>
        <p:nvPicPr>
          <p:cNvPr id="2" name="图片 1"/>
          <p:cNvPicPr>
            <a:picLocks noChangeAspect="1"/>
          </p:cNvPicPr>
          <p:nvPr/>
        </p:nvPicPr>
        <p:blipFill>
          <a:blip r:embed="rId1"/>
          <a:stretch>
            <a:fillRect/>
          </a:stretch>
        </p:blipFill>
        <p:spPr>
          <a:xfrm>
            <a:off x="2943477" y="2870906"/>
            <a:ext cx="2901948" cy="99983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2000">
        <p:fade/>
      </p:transition>
    </mc:Choice>
    <mc:Fallback>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ox(out)">
                                      <p:cBhvr>
                                        <p:cTn id="7" dur="1500"/>
                                        <p:tgtEl>
                                          <p:spTgt spid="5"/>
                                        </p:tgtEl>
                                      </p:cBhvr>
                                    </p:animEffect>
                                  </p:childTnLst>
                                </p:cTn>
                              </p:par>
                              <p:par>
                                <p:cTn id="8" presetID="21" presetClass="entr" presetSubtype="1" fill="hold" grpId="0" nodeType="withEffect">
                                  <p:stCondLst>
                                    <p:cond delay="750"/>
                                  </p:stCondLst>
                                  <p:childTnLst>
                                    <p:set>
                                      <p:cBhvr>
                                        <p:cTn id="9" dur="1" fill="hold">
                                          <p:stCondLst>
                                            <p:cond delay="0"/>
                                          </p:stCondLst>
                                        </p:cTn>
                                        <p:tgtEl>
                                          <p:spTgt spid="7"/>
                                        </p:tgtEl>
                                        <p:attrNameLst>
                                          <p:attrName>style.visibility</p:attrName>
                                        </p:attrNameLst>
                                      </p:cBhvr>
                                      <p:to>
                                        <p:strVal val="visible"/>
                                      </p:to>
                                    </p:set>
                                    <p:animEffect transition="in" filter="wheel(1)">
                                      <p:cBhvr>
                                        <p:cTn id="10" dur="1500"/>
                                        <p:tgtEl>
                                          <p:spTgt spid="7"/>
                                        </p:tgtEl>
                                      </p:cBhvr>
                                    </p:animEffect>
                                  </p:childTnLst>
                                </p:cTn>
                              </p:par>
                              <p:par>
                                <p:cTn id="11" presetID="22" presetClass="entr" presetSubtype="1" fill="hold" grpId="0" nodeType="withEffect">
                                  <p:stCondLst>
                                    <p:cond delay="1250"/>
                                  </p:stCondLst>
                                  <p:childTnLst>
                                    <p:set>
                                      <p:cBhvr>
                                        <p:cTn id="12" dur="1" fill="hold">
                                          <p:stCondLst>
                                            <p:cond delay="0"/>
                                          </p:stCondLst>
                                        </p:cTn>
                                        <p:tgtEl>
                                          <p:spTgt spid="9"/>
                                        </p:tgtEl>
                                        <p:attrNameLst>
                                          <p:attrName>style.visibility</p:attrName>
                                        </p:attrNameLst>
                                      </p:cBhvr>
                                      <p:to>
                                        <p:strVal val="visible"/>
                                      </p:to>
                                    </p:set>
                                    <p:animEffect transition="in" filter="wipe(up)">
                                      <p:cBhvr>
                                        <p:cTn id="1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9" grpId="0" uiExpand="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6"/>
          <p:cNvSpPr txBox="1"/>
          <p:nvPr/>
        </p:nvSpPr>
        <p:spPr>
          <a:xfrm>
            <a:off x="5656610" y="3806763"/>
            <a:ext cx="2027104" cy="461665"/>
          </a:xfrm>
          <a:prstGeom prst="rect">
            <a:avLst/>
          </a:prstGeom>
          <a:solidFill>
            <a:srgbClr val="3F4247"/>
          </a:solidFill>
        </p:spPr>
        <p:txBody>
          <a:bodyPr wrap="square" rtlCol="0" anchor="ctr">
            <a:spAutoFit/>
          </a:bodyPr>
          <a:lstStyle/>
          <a:p>
            <a:pPr algn="ctr"/>
            <a:r>
              <a:rPr lang="zh-CN" altLang="en-US" sz="2400" b="1" dirty="0">
                <a:solidFill>
                  <a:schemeClr val="bg1"/>
                </a:solidFill>
              </a:rPr>
              <a:t>建立服务器</a:t>
            </a:r>
            <a:endParaRPr lang="en-US" b="1" dirty="0">
              <a:solidFill>
                <a:schemeClr val="bg1"/>
              </a:solidFill>
              <a:latin typeface="Clear Sans" panose="020B0503030202020304" pitchFamily="34" charset="0"/>
              <a:cs typeface="Clear Sans" panose="020B0503030202020304" pitchFamily="34" charset="0"/>
            </a:endParaRPr>
          </a:p>
        </p:txBody>
      </p:sp>
      <p:sp>
        <p:nvSpPr>
          <p:cNvPr id="3" name="TextBox 7"/>
          <p:cNvSpPr txBox="1"/>
          <p:nvPr/>
        </p:nvSpPr>
        <p:spPr>
          <a:xfrm>
            <a:off x="8869425" y="3780672"/>
            <a:ext cx="2027104" cy="461665"/>
          </a:xfrm>
          <a:prstGeom prst="rect">
            <a:avLst/>
          </a:prstGeom>
          <a:solidFill>
            <a:srgbClr val="9BA1AD"/>
          </a:solidFill>
        </p:spPr>
        <p:txBody>
          <a:bodyPr wrap="square" rtlCol="0" anchor="ctr">
            <a:spAutoFit/>
          </a:bodyPr>
          <a:lstStyle/>
          <a:p>
            <a:pPr algn="ctr"/>
            <a:r>
              <a:rPr lang="zh-CN" altLang="en-US" sz="2400" b="1" dirty="0">
                <a:solidFill>
                  <a:schemeClr val="bg1"/>
                </a:solidFill>
              </a:rPr>
              <a:t>建立客户端</a:t>
            </a:r>
            <a:endParaRPr lang="en-US" b="1" dirty="0">
              <a:solidFill>
                <a:schemeClr val="bg1"/>
              </a:solidFill>
              <a:latin typeface="Clear Sans" panose="020B0503030202020304" pitchFamily="34" charset="0"/>
              <a:cs typeface="Clear Sans" panose="020B0503030202020304" pitchFamily="34" charset="0"/>
            </a:endParaRPr>
          </a:p>
        </p:txBody>
      </p:sp>
      <p:graphicFrame>
        <p:nvGraphicFramePr>
          <p:cNvPr id="4" name="Chart 8"/>
          <p:cNvGraphicFramePr/>
          <p:nvPr/>
        </p:nvGraphicFramePr>
        <p:xfrm>
          <a:off x="6316954" y="4523969"/>
          <a:ext cx="1366760" cy="1324526"/>
        </p:xfrm>
        <a:graphic>
          <a:graphicData uri="http://schemas.openxmlformats.org/drawingml/2006/chart">
            <c:chart xmlns:c="http://schemas.openxmlformats.org/drawingml/2006/chart" xmlns:r="http://schemas.openxmlformats.org/officeDocument/2006/relationships" r:id="rId1"/>
          </a:graphicData>
        </a:graphic>
      </p:graphicFrame>
      <p:graphicFrame>
        <p:nvGraphicFramePr>
          <p:cNvPr id="5" name="Chart 9"/>
          <p:cNvGraphicFramePr/>
          <p:nvPr/>
        </p:nvGraphicFramePr>
        <p:xfrm>
          <a:off x="9265881" y="4551398"/>
          <a:ext cx="1366760" cy="1324526"/>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10"/>
          <p:cNvSpPr txBox="1"/>
          <p:nvPr/>
        </p:nvSpPr>
        <p:spPr>
          <a:xfrm>
            <a:off x="6612720" y="5034220"/>
            <a:ext cx="771604" cy="338554"/>
          </a:xfrm>
          <a:prstGeom prst="rect">
            <a:avLst/>
          </a:prstGeom>
          <a:noFill/>
        </p:spPr>
        <p:txBody>
          <a:bodyPr wrap="square" rtlCol="0" anchor="ctr">
            <a:spAutoFit/>
          </a:bodyPr>
          <a:lstStyle/>
          <a:p>
            <a:pPr algn="ctr"/>
            <a:r>
              <a:rPr lang="en-US" altLang="zh-CN" sz="1600" b="1" dirty="0">
                <a:solidFill>
                  <a:schemeClr val="accent3">
                    <a:lumMod val="50000"/>
                  </a:schemeClr>
                </a:solidFill>
                <a:latin typeface="Clear Sans" panose="020B0503030202020304" pitchFamily="34" charset="0"/>
                <a:cs typeface="Clear Sans" panose="020B0503030202020304" pitchFamily="34" charset="0"/>
                <a:sym typeface="Open Sans" panose="020B0606030504020204" pitchFamily="34" charset="0"/>
              </a:rPr>
              <a:t>50</a:t>
            </a:r>
            <a:r>
              <a:rPr lang="en-US" sz="1600" b="1" dirty="0">
                <a:solidFill>
                  <a:schemeClr val="accent3">
                    <a:lumMod val="50000"/>
                  </a:schemeClr>
                </a:solidFill>
                <a:latin typeface="Clear Sans" panose="020B0503030202020304" pitchFamily="34" charset="0"/>
                <a:cs typeface="Clear Sans" panose="020B0503030202020304" pitchFamily="34" charset="0"/>
                <a:sym typeface="Open Sans" panose="020B0606030504020204" pitchFamily="34" charset="0"/>
              </a:rPr>
              <a:t>%</a:t>
            </a:r>
            <a:endParaRPr lang="en-US" sz="1600" b="1" dirty="0">
              <a:solidFill>
                <a:schemeClr val="accent3">
                  <a:lumMod val="50000"/>
                </a:schemeClr>
              </a:solidFill>
              <a:latin typeface="Clear Sans" panose="020B0503030202020304" pitchFamily="34" charset="0"/>
              <a:cs typeface="Clear Sans" panose="020B0503030202020304" pitchFamily="34" charset="0"/>
              <a:sym typeface="Open Sans" panose="020B0606030504020204" pitchFamily="34" charset="0"/>
            </a:endParaRPr>
          </a:p>
        </p:txBody>
      </p:sp>
      <p:sp>
        <p:nvSpPr>
          <p:cNvPr id="7" name="TextBox 11"/>
          <p:cNvSpPr txBox="1"/>
          <p:nvPr/>
        </p:nvSpPr>
        <p:spPr>
          <a:xfrm>
            <a:off x="9580489" y="5068230"/>
            <a:ext cx="771604" cy="338554"/>
          </a:xfrm>
          <a:prstGeom prst="rect">
            <a:avLst/>
          </a:prstGeom>
          <a:noFill/>
        </p:spPr>
        <p:txBody>
          <a:bodyPr wrap="square" rtlCol="0" anchor="ctr">
            <a:spAutoFit/>
          </a:bodyPr>
          <a:lstStyle/>
          <a:p>
            <a:pPr algn="ctr"/>
            <a:r>
              <a:rPr lang="en-US" sz="1600" b="1" dirty="0">
                <a:solidFill>
                  <a:schemeClr val="accent3">
                    <a:lumMod val="50000"/>
                  </a:schemeClr>
                </a:solidFill>
                <a:latin typeface="Clear Sans" panose="020B0503030202020304" pitchFamily="34" charset="0"/>
                <a:cs typeface="Clear Sans" panose="020B0503030202020304" pitchFamily="34" charset="0"/>
                <a:sym typeface="Open Sans" panose="020B0606030504020204" pitchFamily="34" charset="0"/>
              </a:rPr>
              <a:t>50%</a:t>
            </a:r>
            <a:endParaRPr lang="en-US" sz="1600" b="1" dirty="0">
              <a:solidFill>
                <a:schemeClr val="accent3">
                  <a:lumMod val="50000"/>
                </a:schemeClr>
              </a:solidFill>
              <a:latin typeface="Clear Sans" panose="020B0503030202020304" pitchFamily="34" charset="0"/>
              <a:cs typeface="Clear Sans" panose="020B0503030202020304" pitchFamily="34" charset="0"/>
              <a:sym typeface="Open Sans" panose="020B0606030504020204" pitchFamily="34" charset="0"/>
            </a:endParaRPr>
          </a:p>
        </p:txBody>
      </p:sp>
      <p:sp>
        <p:nvSpPr>
          <p:cNvPr id="8" name="TextBox 25"/>
          <p:cNvSpPr txBox="1"/>
          <p:nvPr/>
        </p:nvSpPr>
        <p:spPr>
          <a:xfrm>
            <a:off x="4003682" y="462296"/>
            <a:ext cx="2236510" cy="707886"/>
          </a:xfrm>
          <a:prstGeom prst="rect">
            <a:avLst/>
          </a:prstGeom>
          <a:noFill/>
        </p:spPr>
        <p:txBody>
          <a:bodyPr wrap="none" rtlCol="0">
            <a:spAutoFit/>
          </a:bodyPr>
          <a:lstStyle/>
          <a:p>
            <a:r>
              <a:rPr lang="zh-CN" altLang="en-US" sz="4000" b="1" dirty="0">
                <a:solidFill>
                  <a:schemeClr val="tx1">
                    <a:lumMod val="65000"/>
                    <a:lumOff val="35000"/>
                  </a:schemeClr>
                </a:solidFill>
                <a:latin typeface="Clear Sans" panose="020B0503030202020304" pitchFamily="34" charset="0"/>
                <a:cs typeface="Clear Sans" panose="020B0503030202020304" pitchFamily="34" charset="0"/>
              </a:rPr>
              <a:t>连接设备</a:t>
            </a:r>
            <a:endParaRPr lang="id-ID" sz="4000" b="1" dirty="0">
              <a:solidFill>
                <a:schemeClr val="tx1">
                  <a:lumMod val="65000"/>
                  <a:lumOff val="35000"/>
                </a:schemeClr>
              </a:solidFill>
              <a:latin typeface="Clear Sans" panose="020B0503030202020304" pitchFamily="34" charset="0"/>
              <a:cs typeface="Clear Sans" panose="020B0503030202020304" pitchFamily="34" charset="0"/>
            </a:endParaRPr>
          </a:p>
        </p:txBody>
      </p:sp>
      <p:sp>
        <p:nvSpPr>
          <p:cNvPr id="9" name="TextBox 26"/>
          <p:cNvSpPr txBox="1"/>
          <p:nvPr/>
        </p:nvSpPr>
        <p:spPr>
          <a:xfrm>
            <a:off x="4003682" y="1259682"/>
            <a:ext cx="8194124" cy="1889876"/>
          </a:xfrm>
          <a:prstGeom prst="rect">
            <a:avLst/>
          </a:prstGeom>
          <a:noFill/>
        </p:spPr>
        <p:txBody>
          <a:bodyPr wrap="square" rtlCol="0">
            <a:spAutoFit/>
          </a:bodyPr>
          <a:lstStyle/>
          <a:p>
            <a:pPr>
              <a:lnSpc>
                <a:spcPct val="150000"/>
              </a:lnSpc>
            </a:pPr>
            <a:r>
              <a:rPr lang="zh-CN" altLang="en-US" sz="2000" dirty="0"/>
              <a:t>连接设备需要同时实现服务端和客服端</a:t>
            </a:r>
            <a:r>
              <a:rPr lang="en-US" altLang="zh-CN" sz="2000" dirty="0"/>
              <a:t>, </a:t>
            </a:r>
            <a:r>
              <a:rPr lang="zh-CN" altLang="en-US" sz="2000" dirty="0"/>
              <a:t>因为其中一台设备必须开放服务器套接字</a:t>
            </a:r>
            <a:r>
              <a:rPr lang="en-US" altLang="zh-CN" sz="2000" dirty="0"/>
              <a:t>, </a:t>
            </a:r>
            <a:r>
              <a:rPr lang="zh-CN" altLang="en-US" sz="2000" dirty="0"/>
              <a:t>另一台设备发起连接</a:t>
            </a:r>
            <a:r>
              <a:rPr lang="en-US" altLang="zh-CN" sz="2000" dirty="0"/>
              <a:t>(</a:t>
            </a:r>
            <a:r>
              <a:rPr lang="zh-CN" altLang="en-US" sz="2000" dirty="0"/>
              <a:t>使用服务器设备</a:t>
            </a:r>
            <a:r>
              <a:rPr lang="en-US" altLang="zh-CN" sz="2000" dirty="0"/>
              <a:t>MAC</a:t>
            </a:r>
            <a:r>
              <a:rPr lang="zh-CN" altLang="en-US" sz="2000" dirty="0"/>
              <a:t>地址</a:t>
            </a:r>
            <a:r>
              <a:rPr lang="en-US" altLang="zh-CN" sz="2000" dirty="0"/>
              <a:t>), </a:t>
            </a:r>
            <a:r>
              <a:rPr lang="zh-CN" altLang="en-US" sz="2000" dirty="0"/>
              <a:t>当服务器和客户端在同一</a:t>
            </a:r>
            <a:r>
              <a:rPr lang="en-US" altLang="zh-CN" sz="2000" dirty="0"/>
              <a:t>RFCOMM</a:t>
            </a:r>
            <a:r>
              <a:rPr lang="zh-CN" altLang="en-US" sz="2000" dirty="0"/>
              <a:t>通道上分别拥有已连接的</a:t>
            </a:r>
            <a:r>
              <a:rPr lang="en-US" altLang="zh-CN" sz="2000" dirty="0" err="1"/>
              <a:t>BluetoothSocket</a:t>
            </a:r>
            <a:r>
              <a:rPr lang="zh-CN" altLang="en-US" sz="2000" dirty="0"/>
              <a:t>时</a:t>
            </a:r>
            <a:r>
              <a:rPr lang="en-US" altLang="zh-CN" sz="2000" dirty="0"/>
              <a:t>, </a:t>
            </a:r>
            <a:r>
              <a:rPr lang="zh-CN" altLang="en-US" sz="2000" dirty="0"/>
              <a:t>此时就是彼此连接</a:t>
            </a:r>
            <a:r>
              <a:rPr lang="en-US" altLang="zh-CN" sz="2000" dirty="0"/>
              <a:t>.</a:t>
            </a:r>
            <a:endParaRPr lang="en-US" sz="1400" dirty="0">
              <a:solidFill>
                <a:schemeClr val="bg1">
                  <a:lumMod val="50000"/>
                </a:schemeClr>
              </a:solidFill>
              <a:latin typeface="Lato Light" panose="020F0302020204030203" pitchFamily="34" charset="0"/>
            </a:endParaRPr>
          </a:p>
        </p:txBody>
      </p:sp>
      <p:grpSp>
        <p:nvGrpSpPr>
          <p:cNvPr id="10" name="Group 27"/>
          <p:cNvGrpSpPr/>
          <p:nvPr/>
        </p:nvGrpSpPr>
        <p:grpSpPr>
          <a:xfrm>
            <a:off x="1079570" y="1518972"/>
            <a:ext cx="3520298" cy="3965391"/>
            <a:chOff x="4746173" y="2343734"/>
            <a:chExt cx="2592396" cy="2920169"/>
          </a:xfrm>
        </p:grpSpPr>
        <p:sp>
          <p:nvSpPr>
            <p:cNvPr id="11" name="Rectangle 162"/>
            <p:cNvSpPr>
              <a:spLocks noChangeArrowheads="1"/>
            </p:cNvSpPr>
            <p:nvPr/>
          </p:nvSpPr>
          <p:spPr bwMode="auto">
            <a:xfrm>
              <a:off x="5461316" y="3136352"/>
              <a:ext cx="131110" cy="566155"/>
            </a:xfrm>
            <a:prstGeom prst="rect">
              <a:avLst/>
            </a:prstGeom>
            <a:solidFill>
              <a:srgbClr val="F1F2F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2" name="Rectangle 163"/>
            <p:cNvSpPr>
              <a:spLocks noChangeArrowheads="1"/>
            </p:cNvSpPr>
            <p:nvPr/>
          </p:nvSpPr>
          <p:spPr bwMode="auto">
            <a:xfrm>
              <a:off x="5461316" y="3136352"/>
              <a:ext cx="131110" cy="566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3" name="Rectangle 164"/>
            <p:cNvSpPr>
              <a:spLocks noChangeArrowheads="1"/>
            </p:cNvSpPr>
            <p:nvPr/>
          </p:nvSpPr>
          <p:spPr bwMode="auto">
            <a:xfrm>
              <a:off x="5336167" y="3136352"/>
              <a:ext cx="125149" cy="566155"/>
            </a:xfrm>
            <a:prstGeom prst="rect">
              <a:avLst/>
            </a:prstGeom>
            <a:solidFill>
              <a:schemeClr val="tx1">
                <a:lumMod val="50000"/>
                <a:lumOff val="50000"/>
              </a:schemeClr>
            </a:solidFill>
            <a:ln>
              <a:noFill/>
            </a:ln>
          </p:spPr>
          <p:txBody>
            <a:bodyPr vert="horz" wrap="square" lIns="91440" tIns="45720" rIns="91440" bIns="45720" numCol="1" anchor="t" anchorCtr="0" compatLnSpc="1"/>
            <a:lstStyle/>
            <a:p>
              <a:endParaRPr lang="en-US"/>
            </a:p>
          </p:txBody>
        </p:sp>
        <p:sp>
          <p:nvSpPr>
            <p:cNvPr id="14" name="Rectangle 165"/>
            <p:cNvSpPr>
              <a:spLocks noChangeArrowheads="1"/>
            </p:cNvSpPr>
            <p:nvPr/>
          </p:nvSpPr>
          <p:spPr bwMode="auto">
            <a:xfrm>
              <a:off x="5336167" y="3136352"/>
              <a:ext cx="125149" cy="566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5" name="Freeform 166"/>
            <p:cNvSpPr/>
            <p:nvPr/>
          </p:nvSpPr>
          <p:spPr bwMode="auto">
            <a:xfrm>
              <a:off x="5127583" y="2969484"/>
              <a:ext cx="1847454" cy="2294419"/>
            </a:xfrm>
            <a:custGeom>
              <a:avLst/>
              <a:gdLst>
                <a:gd name="T0" fmla="*/ 310 w 310"/>
                <a:gd name="T1" fmla="*/ 385 h 385"/>
                <a:gd name="T2" fmla="*/ 0 w 310"/>
                <a:gd name="T3" fmla="*/ 385 h 385"/>
                <a:gd name="T4" fmla="*/ 0 w 310"/>
                <a:gd name="T5" fmla="*/ 119 h 385"/>
                <a:gd name="T6" fmla="*/ 156 w 310"/>
                <a:gd name="T7" fmla="*/ 0 h 385"/>
                <a:gd name="T8" fmla="*/ 310 w 310"/>
                <a:gd name="T9" fmla="*/ 119 h 385"/>
                <a:gd name="T10" fmla="*/ 310 w 310"/>
                <a:gd name="T11" fmla="*/ 385 h 385"/>
              </a:gdLst>
              <a:ahLst/>
              <a:cxnLst>
                <a:cxn ang="0">
                  <a:pos x="T0" y="T1"/>
                </a:cxn>
                <a:cxn ang="0">
                  <a:pos x="T2" y="T3"/>
                </a:cxn>
                <a:cxn ang="0">
                  <a:pos x="T4" y="T5"/>
                </a:cxn>
                <a:cxn ang="0">
                  <a:pos x="T6" y="T7"/>
                </a:cxn>
                <a:cxn ang="0">
                  <a:pos x="T8" y="T9"/>
                </a:cxn>
                <a:cxn ang="0">
                  <a:pos x="T10" y="T11"/>
                </a:cxn>
              </a:cxnLst>
              <a:rect l="0" t="0" r="r" b="b"/>
              <a:pathLst>
                <a:path w="310" h="385">
                  <a:moveTo>
                    <a:pt x="310" y="385"/>
                  </a:moveTo>
                  <a:lnTo>
                    <a:pt x="0" y="385"/>
                  </a:lnTo>
                  <a:lnTo>
                    <a:pt x="0" y="119"/>
                  </a:lnTo>
                  <a:lnTo>
                    <a:pt x="156" y="0"/>
                  </a:lnTo>
                  <a:lnTo>
                    <a:pt x="310" y="119"/>
                  </a:lnTo>
                  <a:lnTo>
                    <a:pt x="310" y="385"/>
                  </a:lnTo>
                  <a:close/>
                </a:path>
              </a:pathLst>
            </a:custGeom>
            <a:solidFill>
              <a:srgbClr val="9BA1AD"/>
            </a:solidFill>
            <a:ln>
              <a:noFill/>
            </a:ln>
          </p:spPr>
          <p:txBody>
            <a:bodyPr vert="horz" wrap="square" lIns="91440" tIns="45720" rIns="91440" bIns="45720" numCol="1" anchor="t" anchorCtr="0" compatLnSpc="1"/>
            <a:lstStyle/>
            <a:p>
              <a:endParaRPr lang="en-US"/>
            </a:p>
          </p:txBody>
        </p:sp>
        <p:sp>
          <p:nvSpPr>
            <p:cNvPr id="16" name="Freeform 167"/>
            <p:cNvSpPr/>
            <p:nvPr/>
          </p:nvSpPr>
          <p:spPr bwMode="auto">
            <a:xfrm>
              <a:off x="5127583" y="2969484"/>
              <a:ext cx="1847454" cy="2294419"/>
            </a:xfrm>
            <a:custGeom>
              <a:avLst/>
              <a:gdLst>
                <a:gd name="T0" fmla="*/ 310 w 310"/>
                <a:gd name="T1" fmla="*/ 385 h 385"/>
                <a:gd name="T2" fmla="*/ 0 w 310"/>
                <a:gd name="T3" fmla="*/ 385 h 385"/>
                <a:gd name="T4" fmla="*/ 0 w 310"/>
                <a:gd name="T5" fmla="*/ 119 h 385"/>
                <a:gd name="T6" fmla="*/ 156 w 310"/>
                <a:gd name="T7" fmla="*/ 0 h 385"/>
                <a:gd name="T8" fmla="*/ 310 w 310"/>
                <a:gd name="T9" fmla="*/ 119 h 385"/>
                <a:gd name="T10" fmla="*/ 310 w 310"/>
                <a:gd name="T11" fmla="*/ 385 h 385"/>
              </a:gdLst>
              <a:ahLst/>
              <a:cxnLst>
                <a:cxn ang="0">
                  <a:pos x="T0" y="T1"/>
                </a:cxn>
                <a:cxn ang="0">
                  <a:pos x="T2" y="T3"/>
                </a:cxn>
                <a:cxn ang="0">
                  <a:pos x="T4" y="T5"/>
                </a:cxn>
                <a:cxn ang="0">
                  <a:pos x="T6" y="T7"/>
                </a:cxn>
                <a:cxn ang="0">
                  <a:pos x="T8" y="T9"/>
                </a:cxn>
                <a:cxn ang="0">
                  <a:pos x="T10" y="T11"/>
                </a:cxn>
              </a:cxnLst>
              <a:rect l="0" t="0" r="r" b="b"/>
              <a:pathLst>
                <a:path w="310" h="385">
                  <a:moveTo>
                    <a:pt x="310" y="385"/>
                  </a:moveTo>
                  <a:lnTo>
                    <a:pt x="0" y="385"/>
                  </a:lnTo>
                  <a:lnTo>
                    <a:pt x="0" y="119"/>
                  </a:lnTo>
                  <a:lnTo>
                    <a:pt x="156" y="0"/>
                  </a:lnTo>
                  <a:lnTo>
                    <a:pt x="310" y="119"/>
                  </a:lnTo>
                  <a:lnTo>
                    <a:pt x="310" y="38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17" name="Rectangle 168"/>
            <p:cNvSpPr>
              <a:spLocks noChangeArrowheads="1"/>
            </p:cNvSpPr>
            <p:nvPr/>
          </p:nvSpPr>
          <p:spPr bwMode="auto">
            <a:xfrm>
              <a:off x="5282531" y="4071998"/>
              <a:ext cx="405248" cy="411208"/>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8" name="Rectangle 169"/>
            <p:cNvSpPr>
              <a:spLocks noChangeArrowheads="1"/>
            </p:cNvSpPr>
            <p:nvPr/>
          </p:nvSpPr>
          <p:spPr bwMode="auto">
            <a:xfrm>
              <a:off x="5282531" y="4071998"/>
              <a:ext cx="405248" cy="411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19" name="Rectangle 170"/>
            <p:cNvSpPr>
              <a:spLocks noChangeArrowheads="1"/>
            </p:cNvSpPr>
            <p:nvPr/>
          </p:nvSpPr>
          <p:spPr bwMode="auto">
            <a:xfrm>
              <a:off x="5306368" y="4101796"/>
              <a:ext cx="172826" cy="154948"/>
            </a:xfrm>
            <a:prstGeom prst="rect">
              <a:avLst/>
            </a:prstGeom>
            <a:solidFill>
              <a:srgbClr val="B1F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0" name="Rectangle 171"/>
            <p:cNvSpPr>
              <a:spLocks noChangeArrowheads="1"/>
            </p:cNvSpPr>
            <p:nvPr/>
          </p:nvSpPr>
          <p:spPr bwMode="auto">
            <a:xfrm>
              <a:off x="5306368" y="4101796"/>
              <a:ext cx="172826" cy="154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1" name="Rectangle 172"/>
            <p:cNvSpPr>
              <a:spLocks noChangeArrowheads="1"/>
            </p:cNvSpPr>
            <p:nvPr/>
          </p:nvSpPr>
          <p:spPr bwMode="auto">
            <a:xfrm>
              <a:off x="5491114" y="4101796"/>
              <a:ext cx="172826" cy="154948"/>
            </a:xfrm>
            <a:prstGeom prst="rect">
              <a:avLst/>
            </a:prstGeom>
            <a:solidFill>
              <a:srgbClr val="B1F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2" name="Rectangle 173"/>
            <p:cNvSpPr>
              <a:spLocks noChangeArrowheads="1"/>
            </p:cNvSpPr>
            <p:nvPr/>
          </p:nvSpPr>
          <p:spPr bwMode="auto">
            <a:xfrm>
              <a:off x="5491114" y="4101796"/>
              <a:ext cx="172826" cy="154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3" name="Rectangle 174"/>
            <p:cNvSpPr>
              <a:spLocks noChangeArrowheads="1"/>
            </p:cNvSpPr>
            <p:nvPr/>
          </p:nvSpPr>
          <p:spPr bwMode="auto">
            <a:xfrm>
              <a:off x="5306368" y="4286541"/>
              <a:ext cx="172826" cy="166866"/>
            </a:xfrm>
            <a:prstGeom prst="rect">
              <a:avLst/>
            </a:prstGeom>
            <a:solidFill>
              <a:srgbClr val="B1F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4" name="Rectangle 175"/>
            <p:cNvSpPr>
              <a:spLocks noChangeArrowheads="1"/>
            </p:cNvSpPr>
            <p:nvPr/>
          </p:nvSpPr>
          <p:spPr bwMode="auto">
            <a:xfrm>
              <a:off x="5306368" y="4286541"/>
              <a:ext cx="172826" cy="166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5" name="Rectangle 176"/>
            <p:cNvSpPr>
              <a:spLocks noChangeArrowheads="1"/>
            </p:cNvSpPr>
            <p:nvPr/>
          </p:nvSpPr>
          <p:spPr bwMode="auto">
            <a:xfrm>
              <a:off x="5491114" y="4286541"/>
              <a:ext cx="172826" cy="166866"/>
            </a:xfrm>
            <a:prstGeom prst="rect">
              <a:avLst/>
            </a:prstGeom>
            <a:solidFill>
              <a:srgbClr val="B1F8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6" name="Rectangle 177"/>
            <p:cNvSpPr>
              <a:spLocks noChangeArrowheads="1"/>
            </p:cNvSpPr>
            <p:nvPr/>
          </p:nvSpPr>
          <p:spPr bwMode="auto">
            <a:xfrm>
              <a:off x="5491114" y="4286541"/>
              <a:ext cx="172826" cy="166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7" name="Rectangle 178"/>
            <p:cNvSpPr>
              <a:spLocks noChangeArrowheads="1"/>
            </p:cNvSpPr>
            <p:nvPr/>
          </p:nvSpPr>
          <p:spPr bwMode="auto">
            <a:xfrm>
              <a:off x="6355246" y="4071998"/>
              <a:ext cx="423126" cy="411208"/>
            </a:xfrm>
            <a:prstGeom prst="rect">
              <a:avLst/>
            </a:prstGeom>
            <a:solidFill>
              <a:srgbClr val="231F2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28" name="Rectangle 179"/>
            <p:cNvSpPr>
              <a:spLocks noChangeArrowheads="1"/>
            </p:cNvSpPr>
            <p:nvPr/>
          </p:nvSpPr>
          <p:spPr bwMode="auto">
            <a:xfrm>
              <a:off x="6379083" y="4101796"/>
              <a:ext cx="172826" cy="154948"/>
            </a:xfrm>
            <a:prstGeom prst="rect">
              <a:avLst/>
            </a:prstGeom>
            <a:solidFill>
              <a:schemeClr val="bg1"/>
            </a:solidFill>
            <a:ln>
              <a:noFill/>
            </a:ln>
          </p:spPr>
          <p:txBody>
            <a:bodyPr vert="horz" wrap="square" lIns="91440" tIns="45720" rIns="91440" bIns="45720" numCol="1" anchor="t" anchorCtr="0" compatLnSpc="1"/>
            <a:lstStyle/>
            <a:p>
              <a:endParaRPr lang="en-US"/>
            </a:p>
          </p:txBody>
        </p:sp>
        <p:sp>
          <p:nvSpPr>
            <p:cNvPr id="29" name="Rectangle 180"/>
            <p:cNvSpPr>
              <a:spLocks noChangeArrowheads="1"/>
            </p:cNvSpPr>
            <p:nvPr/>
          </p:nvSpPr>
          <p:spPr bwMode="auto">
            <a:xfrm>
              <a:off x="6575748" y="4101796"/>
              <a:ext cx="172826" cy="154948"/>
            </a:xfrm>
            <a:prstGeom prst="rect">
              <a:avLst/>
            </a:prstGeom>
            <a:solidFill>
              <a:schemeClr val="bg1"/>
            </a:solidFill>
            <a:ln>
              <a:noFill/>
            </a:ln>
          </p:spPr>
          <p:txBody>
            <a:bodyPr vert="horz" wrap="square" lIns="91440" tIns="45720" rIns="91440" bIns="45720" numCol="1" anchor="t" anchorCtr="0" compatLnSpc="1"/>
            <a:lstStyle/>
            <a:p>
              <a:endParaRPr lang="en-US"/>
            </a:p>
          </p:txBody>
        </p:sp>
        <p:sp>
          <p:nvSpPr>
            <p:cNvPr id="30" name="Rectangle 181"/>
            <p:cNvSpPr>
              <a:spLocks noChangeArrowheads="1"/>
            </p:cNvSpPr>
            <p:nvPr/>
          </p:nvSpPr>
          <p:spPr bwMode="auto">
            <a:xfrm>
              <a:off x="6379083" y="4286541"/>
              <a:ext cx="172826" cy="166866"/>
            </a:xfrm>
            <a:prstGeom prst="rect">
              <a:avLst/>
            </a:prstGeom>
            <a:solidFill>
              <a:schemeClr val="bg1"/>
            </a:solidFill>
            <a:ln>
              <a:noFill/>
            </a:ln>
          </p:spPr>
          <p:txBody>
            <a:bodyPr vert="horz" wrap="square" lIns="91440" tIns="45720" rIns="91440" bIns="45720" numCol="1" anchor="t" anchorCtr="0" compatLnSpc="1"/>
            <a:lstStyle/>
            <a:p>
              <a:endParaRPr lang="en-US"/>
            </a:p>
          </p:txBody>
        </p:sp>
        <p:sp>
          <p:nvSpPr>
            <p:cNvPr id="31" name="Rectangle 182"/>
            <p:cNvSpPr>
              <a:spLocks noChangeArrowheads="1"/>
            </p:cNvSpPr>
            <p:nvPr/>
          </p:nvSpPr>
          <p:spPr bwMode="auto">
            <a:xfrm>
              <a:off x="6575748" y="4286541"/>
              <a:ext cx="172826" cy="166866"/>
            </a:xfrm>
            <a:prstGeom prst="rect">
              <a:avLst/>
            </a:prstGeom>
            <a:solidFill>
              <a:schemeClr val="bg1"/>
            </a:solidFill>
            <a:ln>
              <a:noFill/>
            </a:ln>
          </p:spPr>
          <p:txBody>
            <a:bodyPr vert="horz" wrap="square" lIns="91440" tIns="45720" rIns="91440" bIns="45720" numCol="1" anchor="t" anchorCtr="0" compatLnSpc="1"/>
            <a:lstStyle/>
            <a:p>
              <a:endParaRPr lang="en-US"/>
            </a:p>
          </p:txBody>
        </p:sp>
        <p:sp>
          <p:nvSpPr>
            <p:cNvPr id="32" name="Rectangle 183"/>
            <p:cNvSpPr>
              <a:spLocks noChangeArrowheads="1"/>
            </p:cNvSpPr>
            <p:nvPr/>
          </p:nvSpPr>
          <p:spPr bwMode="auto">
            <a:xfrm>
              <a:off x="5687779" y="5204308"/>
              <a:ext cx="721103" cy="59595"/>
            </a:xfrm>
            <a:prstGeom prst="rect">
              <a:avLst/>
            </a:prstGeom>
            <a:solidFill>
              <a:schemeClr val="tx2">
                <a:lumMod val="20000"/>
                <a:lumOff val="80000"/>
              </a:schemeClr>
            </a:solidFill>
            <a:ln>
              <a:noFill/>
            </a:ln>
          </p:spPr>
          <p:txBody>
            <a:bodyPr vert="horz" wrap="square" lIns="91440" tIns="45720" rIns="91440" bIns="45720" numCol="1" anchor="t" anchorCtr="0" compatLnSpc="1"/>
            <a:lstStyle/>
            <a:p>
              <a:endParaRPr lang="en-US"/>
            </a:p>
          </p:txBody>
        </p:sp>
        <p:sp>
          <p:nvSpPr>
            <p:cNvPr id="33" name="Rectangle 184"/>
            <p:cNvSpPr>
              <a:spLocks noChangeArrowheads="1"/>
            </p:cNvSpPr>
            <p:nvPr/>
          </p:nvSpPr>
          <p:spPr bwMode="auto">
            <a:xfrm>
              <a:off x="5687779" y="5204308"/>
              <a:ext cx="721103" cy="59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85"/>
            <p:cNvSpPr/>
            <p:nvPr/>
          </p:nvSpPr>
          <p:spPr bwMode="auto">
            <a:xfrm>
              <a:off x="5789091" y="4429570"/>
              <a:ext cx="506561" cy="774739"/>
            </a:xfrm>
            <a:custGeom>
              <a:avLst/>
              <a:gdLst>
                <a:gd name="T0" fmla="*/ 36 w 36"/>
                <a:gd name="T1" fmla="*/ 55 h 55"/>
                <a:gd name="T2" fmla="*/ 36 w 36"/>
                <a:gd name="T3" fmla="*/ 22 h 55"/>
                <a:gd name="T4" fmla="*/ 18 w 36"/>
                <a:gd name="T5" fmla="*/ 0 h 55"/>
                <a:gd name="T6" fmla="*/ 0 w 36"/>
                <a:gd name="T7" fmla="*/ 22 h 55"/>
                <a:gd name="T8" fmla="*/ 0 w 36"/>
                <a:gd name="T9" fmla="*/ 55 h 55"/>
                <a:gd name="T10" fmla="*/ 36 w 36"/>
                <a:gd name="T11" fmla="*/ 55 h 55"/>
              </a:gdLst>
              <a:ahLst/>
              <a:cxnLst>
                <a:cxn ang="0">
                  <a:pos x="T0" y="T1"/>
                </a:cxn>
                <a:cxn ang="0">
                  <a:pos x="T2" y="T3"/>
                </a:cxn>
                <a:cxn ang="0">
                  <a:pos x="T4" y="T5"/>
                </a:cxn>
                <a:cxn ang="0">
                  <a:pos x="T6" y="T7"/>
                </a:cxn>
                <a:cxn ang="0">
                  <a:pos x="T8" y="T9"/>
                </a:cxn>
                <a:cxn ang="0">
                  <a:pos x="T10" y="T11"/>
                </a:cxn>
              </a:cxnLst>
              <a:rect l="0" t="0" r="r" b="b"/>
              <a:pathLst>
                <a:path w="36" h="55">
                  <a:moveTo>
                    <a:pt x="36" y="55"/>
                  </a:moveTo>
                  <a:cubicBezTo>
                    <a:pt x="36" y="22"/>
                    <a:pt x="36" y="22"/>
                    <a:pt x="36" y="22"/>
                  </a:cubicBezTo>
                  <a:cubicBezTo>
                    <a:pt x="36" y="9"/>
                    <a:pt x="28" y="0"/>
                    <a:pt x="18" y="0"/>
                  </a:cubicBezTo>
                  <a:cubicBezTo>
                    <a:pt x="8" y="0"/>
                    <a:pt x="0" y="9"/>
                    <a:pt x="0" y="22"/>
                  </a:cubicBezTo>
                  <a:cubicBezTo>
                    <a:pt x="0" y="55"/>
                    <a:pt x="0" y="55"/>
                    <a:pt x="0" y="55"/>
                  </a:cubicBezTo>
                  <a:cubicBezTo>
                    <a:pt x="36" y="55"/>
                    <a:pt x="36" y="55"/>
                    <a:pt x="36" y="55"/>
                  </a:cubicBezTo>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5" name="Freeform 186"/>
            <p:cNvSpPr/>
            <p:nvPr/>
          </p:nvSpPr>
          <p:spPr bwMode="auto">
            <a:xfrm>
              <a:off x="5801009" y="4441488"/>
              <a:ext cx="482723" cy="762820"/>
            </a:xfrm>
            <a:custGeom>
              <a:avLst/>
              <a:gdLst>
                <a:gd name="T0" fmla="*/ 0 w 34"/>
                <a:gd name="T1" fmla="*/ 54 h 54"/>
                <a:gd name="T2" fmla="*/ 0 w 34"/>
                <a:gd name="T3" fmla="*/ 21 h 54"/>
                <a:gd name="T4" fmla="*/ 17 w 34"/>
                <a:gd name="T5" fmla="*/ 0 h 54"/>
                <a:gd name="T6" fmla="*/ 34 w 34"/>
                <a:gd name="T7" fmla="*/ 21 h 54"/>
                <a:gd name="T8" fmla="*/ 34 w 34"/>
                <a:gd name="T9" fmla="*/ 54 h 54"/>
                <a:gd name="T10" fmla="*/ 0 w 34"/>
                <a:gd name="T11" fmla="*/ 54 h 54"/>
              </a:gdLst>
              <a:ahLst/>
              <a:cxnLst>
                <a:cxn ang="0">
                  <a:pos x="T0" y="T1"/>
                </a:cxn>
                <a:cxn ang="0">
                  <a:pos x="T2" y="T3"/>
                </a:cxn>
                <a:cxn ang="0">
                  <a:pos x="T4" y="T5"/>
                </a:cxn>
                <a:cxn ang="0">
                  <a:pos x="T6" y="T7"/>
                </a:cxn>
                <a:cxn ang="0">
                  <a:pos x="T8" y="T9"/>
                </a:cxn>
                <a:cxn ang="0">
                  <a:pos x="T10" y="T11"/>
                </a:cxn>
              </a:cxnLst>
              <a:rect l="0" t="0" r="r" b="b"/>
              <a:pathLst>
                <a:path w="34" h="54">
                  <a:moveTo>
                    <a:pt x="0" y="54"/>
                  </a:moveTo>
                  <a:cubicBezTo>
                    <a:pt x="0" y="21"/>
                    <a:pt x="0" y="21"/>
                    <a:pt x="0" y="21"/>
                  </a:cubicBezTo>
                  <a:cubicBezTo>
                    <a:pt x="0" y="9"/>
                    <a:pt x="8" y="0"/>
                    <a:pt x="17" y="0"/>
                  </a:cubicBezTo>
                  <a:cubicBezTo>
                    <a:pt x="26" y="0"/>
                    <a:pt x="34" y="9"/>
                    <a:pt x="34" y="21"/>
                  </a:cubicBezTo>
                  <a:cubicBezTo>
                    <a:pt x="34" y="54"/>
                    <a:pt x="34" y="54"/>
                    <a:pt x="34" y="54"/>
                  </a:cubicBezTo>
                  <a:cubicBezTo>
                    <a:pt x="0" y="54"/>
                    <a:pt x="0" y="54"/>
                    <a:pt x="0" y="54"/>
                  </a:cubicBezTo>
                </a:path>
              </a:pathLst>
            </a:custGeom>
            <a:solidFill>
              <a:schemeClr val="tx1">
                <a:lumMod val="65000"/>
                <a:lumOff val="35000"/>
              </a:schemeClr>
            </a:solidFill>
            <a:ln>
              <a:noFill/>
            </a:ln>
          </p:spPr>
          <p:txBody>
            <a:bodyPr vert="horz" wrap="square" lIns="91440" tIns="45720" rIns="91440" bIns="45720" numCol="1" anchor="t" anchorCtr="0" compatLnSpc="1"/>
            <a:lstStyle/>
            <a:p>
              <a:endParaRPr lang="en-US"/>
            </a:p>
          </p:txBody>
        </p:sp>
        <p:sp>
          <p:nvSpPr>
            <p:cNvPr id="36" name="Oval 187"/>
            <p:cNvSpPr>
              <a:spLocks noChangeArrowheads="1"/>
            </p:cNvSpPr>
            <p:nvPr/>
          </p:nvSpPr>
          <p:spPr bwMode="auto">
            <a:xfrm>
              <a:off x="5830806" y="4822899"/>
              <a:ext cx="41717" cy="41717"/>
            </a:xfrm>
            <a:prstGeom prst="ellipse">
              <a:avLst/>
            </a:prstGeom>
            <a:solidFill>
              <a:srgbClr val="FFF7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Freeform 188"/>
            <p:cNvSpPr/>
            <p:nvPr/>
          </p:nvSpPr>
          <p:spPr bwMode="auto">
            <a:xfrm>
              <a:off x="4746173" y="2927769"/>
              <a:ext cx="2592396" cy="959485"/>
            </a:xfrm>
            <a:custGeom>
              <a:avLst/>
              <a:gdLst>
                <a:gd name="T0" fmla="*/ 0 w 435"/>
                <a:gd name="T1" fmla="*/ 161 h 161"/>
                <a:gd name="T2" fmla="*/ 52 w 435"/>
                <a:gd name="T3" fmla="*/ 161 h 161"/>
                <a:gd name="T4" fmla="*/ 217 w 435"/>
                <a:gd name="T5" fmla="*/ 40 h 161"/>
                <a:gd name="T6" fmla="*/ 388 w 435"/>
                <a:gd name="T7" fmla="*/ 161 h 161"/>
                <a:gd name="T8" fmla="*/ 435 w 435"/>
                <a:gd name="T9" fmla="*/ 161 h 161"/>
                <a:gd name="T10" fmla="*/ 217 w 435"/>
                <a:gd name="T11" fmla="*/ 0 h 161"/>
                <a:gd name="T12" fmla="*/ 0 w 435"/>
                <a:gd name="T13" fmla="*/ 161 h 161"/>
              </a:gdLst>
              <a:ahLst/>
              <a:cxnLst>
                <a:cxn ang="0">
                  <a:pos x="T0" y="T1"/>
                </a:cxn>
                <a:cxn ang="0">
                  <a:pos x="T2" y="T3"/>
                </a:cxn>
                <a:cxn ang="0">
                  <a:pos x="T4" y="T5"/>
                </a:cxn>
                <a:cxn ang="0">
                  <a:pos x="T6" y="T7"/>
                </a:cxn>
                <a:cxn ang="0">
                  <a:pos x="T8" y="T9"/>
                </a:cxn>
                <a:cxn ang="0">
                  <a:pos x="T10" y="T11"/>
                </a:cxn>
                <a:cxn ang="0">
                  <a:pos x="T12" y="T13"/>
                </a:cxn>
              </a:cxnLst>
              <a:rect l="0" t="0" r="r" b="b"/>
              <a:pathLst>
                <a:path w="435" h="161">
                  <a:moveTo>
                    <a:pt x="0" y="161"/>
                  </a:moveTo>
                  <a:lnTo>
                    <a:pt x="52" y="161"/>
                  </a:lnTo>
                  <a:lnTo>
                    <a:pt x="217" y="40"/>
                  </a:lnTo>
                  <a:lnTo>
                    <a:pt x="388" y="161"/>
                  </a:lnTo>
                  <a:lnTo>
                    <a:pt x="435" y="161"/>
                  </a:lnTo>
                  <a:lnTo>
                    <a:pt x="217" y="0"/>
                  </a:lnTo>
                  <a:lnTo>
                    <a:pt x="0" y="161"/>
                  </a:ln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en-US"/>
            </a:p>
          </p:txBody>
        </p:sp>
        <p:sp>
          <p:nvSpPr>
            <p:cNvPr id="38" name="Freeform 189"/>
            <p:cNvSpPr/>
            <p:nvPr/>
          </p:nvSpPr>
          <p:spPr bwMode="auto">
            <a:xfrm>
              <a:off x="4746173" y="2927769"/>
              <a:ext cx="2592396" cy="959485"/>
            </a:xfrm>
            <a:custGeom>
              <a:avLst/>
              <a:gdLst>
                <a:gd name="T0" fmla="*/ 0 w 435"/>
                <a:gd name="T1" fmla="*/ 161 h 161"/>
                <a:gd name="T2" fmla="*/ 52 w 435"/>
                <a:gd name="T3" fmla="*/ 161 h 161"/>
                <a:gd name="T4" fmla="*/ 217 w 435"/>
                <a:gd name="T5" fmla="*/ 40 h 161"/>
                <a:gd name="T6" fmla="*/ 388 w 435"/>
                <a:gd name="T7" fmla="*/ 161 h 161"/>
                <a:gd name="T8" fmla="*/ 435 w 435"/>
                <a:gd name="T9" fmla="*/ 161 h 161"/>
                <a:gd name="T10" fmla="*/ 217 w 435"/>
                <a:gd name="T11" fmla="*/ 0 h 161"/>
                <a:gd name="T12" fmla="*/ 0 w 435"/>
                <a:gd name="T13" fmla="*/ 161 h 161"/>
              </a:gdLst>
              <a:ahLst/>
              <a:cxnLst>
                <a:cxn ang="0">
                  <a:pos x="T0" y="T1"/>
                </a:cxn>
                <a:cxn ang="0">
                  <a:pos x="T2" y="T3"/>
                </a:cxn>
                <a:cxn ang="0">
                  <a:pos x="T4" y="T5"/>
                </a:cxn>
                <a:cxn ang="0">
                  <a:pos x="T6" y="T7"/>
                </a:cxn>
                <a:cxn ang="0">
                  <a:pos x="T8" y="T9"/>
                </a:cxn>
                <a:cxn ang="0">
                  <a:pos x="T10" y="T11"/>
                </a:cxn>
                <a:cxn ang="0">
                  <a:pos x="T12" y="T13"/>
                </a:cxn>
              </a:cxnLst>
              <a:rect l="0" t="0" r="r" b="b"/>
              <a:pathLst>
                <a:path w="435" h="161">
                  <a:moveTo>
                    <a:pt x="0" y="161"/>
                  </a:moveTo>
                  <a:lnTo>
                    <a:pt x="52" y="161"/>
                  </a:lnTo>
                  <a:lnTo>
                    <a:pt x="217" y="40"/>
                  </a:lnTo>
                  <a:lnTo>
                    <a:pt x="388" y="161"/>
                  </a:lnTo>
                  <a:lnTo>
                    <a:pt x="435" y="161"/>
                  </a:lnTo>
                  <a:lnTo>
                    <a:pt x="217" y="0"/>
                  </a:lnTo>
                  <a:lnTo>
                    <a:pt x="0" y="161"/>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9" name="Rectangle 190"/>
            <p:cNvSpPr>
              <a:spLocks noChangeArrowheads="1"/>
            </p:cNvSpPr>
            <p:nvPr/>
          </p:nvSpPr>
          <p:spPr bwMode="auto">
            <a:xfrm>
              <a:off x="5282531" y="3082717"/>
              <a:ext cx="351612" cy="53636"/>
            </a:xfrm>
            <a:prstGeom prst="rect">
              <a:avLst/>
            </a:prstGeom>
            <a:solidFill>
              <a:schemeClr val="tx1">
                <a:lumMod val="50000"/>
                <a:lumOff val="50000"/>
              </a:schemeClr>
            </a:solidFill>
            <a:ln>
              <a:noFill/>
            </a:ln>
          </p:spPr>
          <p:txBody>
            <a:bodyPr vert="horz" wrap="square" lIns="91440" tIns="45720" rIns="91440" bIns="45720" numCol="1" anchor="t" anchorCtr="0" compatLnSpc="1"/>
            <a:lstStyle/>
            <a:p>
              <a:endParaRPr lang="en-US"/>
            </a:p>
          </p:txBody>
        </p:sp>
        <p:sp>
          <p:nvSpPr>
            <p:cNvPr id="40" name="Oval 191"/>
            <p:cNvSpPr>
              <a:spLocks noChangeArrowheads="1"/>
            </p:cNvSpPr>
            <p:nvPr/>
          </p:nvSpPr>
          <p:spPr bwMode="auto">
            <a:xfrm>
              <a:off x="5842726" y="3464126"/>
              <a:ext cx="399288" cy="393330"/>
            </a:xfrm>
            <a:prstGeom prst="ellipse">
              <a:avLst/>
            </a:prstGeom>
            <a:solidFill>
              <a:schemeClr val="tx1">
                <a:lumMod val="65000"/>
                <a:lumOff val="35000"/>
              </a:schemeClr>
            </a:solidFill>
            <a:ln>
              <a:noFill/>
            </a:ln>
          </p:spPr>
          <p:txBody>
            <a:bodyPr vert="horz" wrap="square" lIns="91440" tIns="45720" rIns="91440" bIns="45720" numCol="1" anchor="t" anchorCtr="0" compatLnSpc="1"/>
            <a:lstStyle/>
            <a:p>
              <a:endParaRPr lang="en-US"/>
            </a:p>
          </p:txBody>
        </p:sp>
        <p:sp>
          <p:nvSpPr>
            <p:cNvPr id="41" name="Oval 192"/>
            <p:cNvSpPr>
              <a:spLocks noChangeArrowheads="1"/>
            </p:cNvSpPr>
            <p:nvPr/>
          </p:nvSpPr>
          <p:spPr bwMode="auto">
            <a:xfrm>
              <a:off x="5914240" y="3535639"/>
              <a:ext cx="256260" cy="25626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93"/>
            <p:cNvSpPr/>
            <p:nvPr/>
          </p:nvSpPr>
          <p:spPr bwMode="auto">
            <a:xfrm>
              <a:off x="5056068" y="3845537"/>
              <a:ext cx="71514" cy="41717"/>
            </a:xfrm>
            <a:custGeom>
              <a:avLst/>
              <a:gdLst>
                <a:gd name="T0" fmla="*/ 12 w 12"/>
                <a:gd name="T1" fmla="*/ 0 h 7"/>
                <a:gd name="T2" fmla="*/ 0 w 12"/>
                <a:gd name="T3" fmla="*/ 7 h 7"/>
                <a:gd name="T4" fmla="*/ 12 w 12"/>
                <a:gd name="T5" fmla="*/ 0 h 7"/>
                <a:gd name="T6" fmla="*/ 12 w 12"/>
                <a:gd name="T7" fmla="*/ 0 h 7"/>
              </a:gdLst>
              <a:ahLst/>
              <a:cxnLst>
                <a:cxn ang="0">
                  <a:pos x="T0" y="T1"/>
                </a:cxn>
                <a:cxn ang="0">
                  <a:pos x="T2" y="T3"/>
                </a:cxn>
                <a:cxn ang="0">
                  <a:pos x="T4" y="T5"/>
                </a:cxn>
                <a:cxn ang="0">
                  <a:pos x="T6" y="T7"/>
                </a:cxn>
              </a:cxnLst>
              <a:rect l="0" t="0" r="r" b="b"/>
              <a:pathLst>
                <a:path w="12" h="7">
                  <a:moveTo>
                    <a:pt x="12" y="0"/>
                  </a:moveTo>
                  <a:lnTo>
                    <a:pt x="0" y="7"/>
                  </a:lnTo>
                  <a:lnTo>
                    <a:pt x="12" y="0"/>
                  </a:lnTo>
                  <a:lnTo>
                    <a:pt x="12" y="0"/>
                  </a:lnTo>
                  <a:close/>
                </a:path>
              </a:pathLst>
            </a:custGeom>
            <a:solidFill>
              <a:srgbClr val="6C982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94"/>
            <p:cNvSpPr/>
            <p:nvPr/>
          </p:nvSpPr>
          <p:spPr bwMode="auto">
            <a:xfrm>
              <a:off x="5056068" y="3845537"/>
              <a:ext cx="71514" cy="41717"/>
            </a:xfrm>
            <a:custGeom>
              <a:avLst/>
              <a:gdLst>
                <a:gd name="T0" fmla="*/ 12 w 12"/>
                <a:gd name="T1" fmla="*/ 0 h 7"/>
                <a:gd name="T2" fmla="*/ 0 w 12"/>
                <a:gd name="T3" fmla="*/ 7 h 7"/>
                <a:gd name="T4" fmla="*/ 12 w 12"/>
                <a:gd name="T5" fmla="*/ 0 h 7"/>
                <a:gd name="T6" fmla="*/ 12 w 12"/>
                <a:gd name="T7" fmla="*/ 0 h 7"/>
              </a:gdLst>
              <a:ahLst/>
              <a:cxnLst>
                <a:cxn ang="0">
                  <a:pos x="T0" y="T1"/>
                </a:cxn>
                <a:cxn ang="0">
                  <a:pos x="T2" y="T3"/>
                </a:cxn>
                <a:cxn ang="0">
                  <a:pos x="T4" y="T5"/>
                </a:cxn>
                <a:cxn ang="0">
                  <a:pos x="T6" y="T7"/>
                </a:cxn>
              </a:cxnLst>
              <a:rect l="0" t="0" r="r" b="b"/>
              <a:pathLst>
                <a:path w="12" h="7">
                  <a:moveTo>
                    <a:pt x="12" y="0"/>
                  </a:moveTo>
                  <a:lnTo>
                    <a:pt x="0" y="7"/>
                  </a:lnTo>
                  <a:lnTo>
                    <a:pt x="12" y="0"/>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4" name="Freeform 195"/>
            <p:cNvSpPr>
              <a:spLocks noEditPoints="1"/>
            </p:cNvSpPr>
            <p:nvPr/>
          </p:nvSpPr>
          <p:spPr bwMode="auto">
            <a:xfrm>
              <a:off x="5127583" y="3166149"/>
              <a:ext cx="911809" cy="2097754"/>
            </a:xfrm>
            <a:custGeom>
              <a:avLst/>
              <a:gdLst>
                <a:gd name="T0" fmla="*/ 11 w 65"/>
                <a:gd name="T1" fmla="*/ 93 h 148"/>
                <a:gd name="T2" fmla="*/ 11 w 65"/>
                <a:gd name="T3" fmla="*/ 64 h 148"/>
                <a:gd name="T4" fmla="*/ 40 w 65"/>
                <a:gd name="T5" fmla="*/ 64 h 148"/>
                <a:gd name="T6" fmla="*/ 40 w 65"/>
                <a:gd name="T7" fmla="*/ 93 h 148"/>
                <a:gd name="T8" fmla="*/ 11 w 65"/>
                <a:gd name="T9" fmla="*/ 93 h 148"/>
                <a:gd name="T10" fmla="*/ 65 w 65"/>
                <a:gd name="T11" fmla="*/ 0 h 148"/>
                <a:gd name="T12" fmla="*/ 0 w 65"/>
                <a:gd name="T13" fmla="*/ 48 h 148"/>
                <a:gd name="T14" fmla="*/ 0 w 65"/>
                <a:gd name="T15" fmla="*/ 48 h 148"/>
                <a:gd name="T16" fmla="*/ 0 w 65"/>
                <a:gd name="T17" fmla="*/ 148 h 148"/>
                <a:gd name="T18" fmla="*/ 40 w 65"/>
                <a:gd name="T19" fmla="*/ 148 h 148"/>
                <a:gd name="T20" fmla="*/ 40 w 65"/>
                <a:gd name="T21" fmla="*/ 144 h 148"/>
                <a:gd name="T22" fmla="*/ 65 w 65"/>
                <a:gd name="T23" fmla="*/ 144 h 148"/>
                <a:gd name="T24" fmla="*/ 47 w 65"/>
                <a:gd name="T25" fmla="*/ 144 h 148"/>
                <a:gd name="T26" fmla="*/ 47 w 65"/>
                <a:gd name="T27" fmla="*/ 111 h 148"/>
                <a:gd name="T28" fmla="*/ 65 w 65"/>
                <a:gd name="T29" fmla="*/ 89 h 148"/>
                <a:gd name="T30" fmla="*/ 65 w 65"/>
                <a:gd name="T31" fmla="*/ 89 h 148"/>
                <a:gd name="T32" fmla="*/ 65 w 65"/>
                <a:gd name="T33" fmla="*/ 49 h 148"/>
                <a:gd name="T34" fmla="*/ 65 w 65"/>
                <a:gd name="T35" fmla="*/ 49 h 148"/>
                <a:gd name="T36" fmla="*/ 51 w 65"/>
                <a:gd name="T37" fmla="*/ 35 h 148"/>
                <a:gd name="T38" fmla="*/ 65 w 65"/>
                <a:gd name="T39" fmla="*/ 21 h 148"/>
                <a:gd name="T40" fmla="*/ 65 w 65"/>
                <a:gd name="T41" fmla="*/ 21 h 148"/>
                <a:gd name="T42" fmla="*/ 65 w 65"/>
                <a:gd name="T43" fmla="*/ 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148">
                  <a:moveTo>
                    <a:pt x="11" y="93"/>
                  </a:moveTo>
                  <a:cubicBezTo>
                    <a:pt x="11" y="64"/>
                    <a:pt x="11" y="64"/>
                    <a:pt x="11" y="64"/>
                  </a:cubicBezTo>
                  <a:cubicBezTo>
                    <a:pt x="40" y="64"/>
                    <a:pt x="40" y="64"/>
                    <a:pt x="40" y="64"/>
                  </a:cubicBezTo>
                  <a:cubicBezTo>
                    <a:pt x="40" y="93"/>
                    <a:pt x="40" y="93"/>
                    <a:pt x="40" y="93"/>
                  </a:cubicBezTo>
                  <a:cubicBezTo>
                    <a:pt x="11" y="93"/>
                    <a:pt x="11" y="93"/>
                    <a:pt x="11" y="93"/>
                  </a:cubicBezTo>
                  <a:moveTo>
                    <a:pt x="65" y="0"/>
                  </a:moveTo>
                  <a:cubicBezTo>
                    <a:pt x="0" y="48"/>
                    <a:pt x="0" y="48"/>
                    <a:pt x="0" y="48"/>
                  </a:cubicBezTo>
                  <a:cubicBezTo>
                    <a:pt x="0" y="48"/>
                    <a:pt x="0" y="48"/>
                    <a:pt x="0" y="48"/>
                  </a:cubicBezTo>
                  <a:cubicBezTo>
                    <a:pt x="0" y="148"/>
                    <a:pt x="0" y="148"/>
                    <a:pt x="0" y="148"/>
                  </a:cubicBezTo>
                  <a:cubicBezTo>
                    <a:pt x="40" y="148"/>
                    <a:pt x="40" y="148"/>
                    <a:pt x="40" y="148"/>
                  </a:cubicBezTo>
                  <a:cubicBezTo>
                    <a:pt x="40" y="144"/>
                    <a:pt x="40" y="144"/>
                    <a:pt x="40" y="144"/>
                  </a:cubicBezTo>
                  <a:cubicBezTo>
                    <a:pt x="65" y="144"/>
                    <a:pt x="65" y="144"/>
                    <a:pt x="65" y="144"/>
                  </a:cubicBezTo>
                  <a:cubicBezTo>
                    <a:pt x="47" y="144"/>
                    <a:pt x="47" y="144"/>
                    <a:pt x="47" y="144"/>
                  </a:cubicBezTo>
                  <a:cubicBezTo>
                    <a:pt x="47" y="111"/>
                    <a:pt x="47" y="111"/>
                    <a:pt x="47" y="111"/>
                  </a:cubicBezTo>
                  <a:cubicBezTo>
                    <a:pt x="47" y="98"/>
                    <a:pt x="55" y="89"/>
                    <a:pt x="65" y="89"/>
                  </a:cubicBezTo>
                  <a:cubicBezTo>
                    <a:pt x="65" y="89"/>
                    <a:pt x="65" y="89"/>
                    <a:pt x="65" y="89"/>
                  </a:cubicBezTo>
                  <a:cubicBezTo>
                    <a:pt x="65" y="49"/>
                    <a:pt x="65" y="49"/>
                    <a:pt x="65" y="49"/>
                  </a:cubicBezTo>
                  <a:cubicBezTo>
                    <a:pt x="65" y="49"/>
                    <a:pt x="65" y="49"/>
                    <a:pt x="65" y="49"/>
                  </a:cubicBezTo>
                  <a:cubicBezTo>
                    <a:pt x="57" y="49"/>
                    <a:pt x="51" y="43"/>
                    <a:pt x="51" y="35"/>
                  </a:cubicBezTo>
                  <a:cubicBezTo>
                    <a:pt x="51" y="27"/>
                    <a:pt x="57" y="21"/>
                    <a:pt x="65" y="21"/>
                  </a:cubicBezTo>
                  <a:cubicBezTo>
                    <a:pt x="65" y="21"/>
                    <a:pt x="65" y="21"/>
                    <a:pt x="65" y="21"/>
                  </a:cubicBezTo>
                  <a:cubicBezTo>
                    <a:pt x="65" y="0"/>
                    <a:pt x="65" y="0"/>
                    <a:pt x="65" y="0"/>
                  </a:cubicBezTo>
                </a:path>
              </a:pathLst>
            </a:custGeom>
            <a:solidFill>
              <a:srgbClr val="3F4247"/>
            </a:solidFill>
            <a:ln>
              <a:noFill/>
            </a:ln>
          </p:spPr>
          <p:txBody>
            <a:bodyPr vert="horz" wrap="square" lIns="91440" tIns="45720" rIns="91440" bIns="45720" numCol="1" anchor="t" anchorCtr="0" compatLnSpc="1"/>
            <a:lstStyle/>
            <a:p>
              <a:endParaRPr lang="en-US" dirty="0"/>
            </a:p>
          </p:txBody>
        </p:sp>
        <p:sp>
          <p:nvSpPr>
            <p:cNvPr id="45" name="Freeform 196"/>
            <p:cNvSpPr>
              <a:spLocks noEditPoints="1"/>
            </p:cNvSpPr>
            <p:nvPr/>
          </p:nvSpPr>
          <p:spPr bwMode="auto">
            <a:xfrm>
              <a:off x="5282531" y="4071998"/>
              <a:ext cx="405248" cy="411208"/>
            </a:xfrm>
            <a:custGeom>
              <a:avLst/>
              <a:gdLst>
                <a:gd name="T0" fmla="*/ 4 w 68"/>
                <a:gd name="T1" fmla="*/ 64 h 69"/>
                <a:gd name="T2" fmla="*/ 4 w 68"/>
                <a:gd name="T3" fmla="*/ 36 h 69"/>
                <a:gd name="T4" fmla="*/ 33 w 68"/>
                <a:gd name="T5" fmla="*/ 36 h 69"/>
                <a:gd name="T6" fmla="*/ 33 w 68"/>
                <a:gd name="T7" fmla="*/ 64 h 69"/>
                <a:gd name="T8" fmla="*/ 4 w 68"/>
                <a:gd name="T9" fmla="*/ 64 h 69"/>
                <a:gd name="T10" fmla="*/ 35 w 68"/>
                <a:gd name="T11" fmla="*/ 64 h 69"/>
                <a:gd name="T12" fmla="*/ 35 w 68"/>
                <a:gd name="T13" fmla="*/ 36 h 69"/>
                <a:gd name="T14" fmla="*/ 64 w 68"/>
                <a:gd name="T15" fmla="*/ 36 h 69"/>
                <a:gd name="T16" fmla="*/ 64 w 68"/>
                <a:gd name="T17" fmla="*/ 64 h 69"/>
                <a:gd name="T18" fmla="*/ 35 w 68"/>
                <a:gd name="T19" fmla="*/ 64 h 69"/>
                <a:gd name="T20" fmla="*/ 4 w 68"/>
                <a:gd name="T21" fmla="*/ 31 h 69"/>
                <a:gd name="T22" fmla="*/ 4 w 68"/>
                <a:gd name="T23" fmla="*/ 5 h 69"/>
                <a:gd name="T24" fmla="*/ 33 w 68"/>
                <a:gd name="T25" fmla="*/ 5 h 69"/>
                <a:gd name="T26" fmla="*/ 33 w 68"/>
                <a:gd name="T27" fmla="*/ 31 h 69"/>
                <a:gd name="T28" fmla="*/ 4 w 68"/>
                <a:gd name="T29" fmla="*/ 31 h 69"/>
                <a:gd name="T30" fmla="*/ 35 w 68"/>
                <a:gd name="T31" fmla="*/ 31 h 69"/>
                <a:gd name="T32" fmla="*/ 35 w 68"/>
                <a:gd name="T33" fmla="*/ 5 h 69"/>
                <a:gd name="T34" fmla="*/ 64 w 68"/>
                <a:gd name="T35" fmla="*/ 5 h 69"/>
                <a:gd name="T36" fmla="*/ 64 w 68"/>
                <a:gd name="T37" fmla="*/ 31 h 69"/>
                <a:gd name="T38" fmla="*/ 35 w 68"/>
                <a:gd name="T39" fmla="*/ 31 h 69"/>
                <a:gd name="T40" fmla="*/ 68 w 68"/>
                <a:gd name="T41" fmla="*/ 0 h 69"/>
                <a:gd name="T42" fmla="*/ 0 w 68"/>
                <a:gd name="T43" fmla="*/ 0 h 69"/>
                <a:gd name="T44" fmla="*/ 0 w 68"/>
                <a:gd name="T45" fmla="*/ 69 h 69"/>
                <a:gd name="T46" fmla="*/ 68 w 68"/>
                <a:gd name="T47" fmla="*/ 69 h 69"/>
                <a:gd name="T48" fmla="*/ 68 w 68"/>
                <a:gd name="T4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9">
                  <a:moveTo>
                    <a:pt x="4" y="64"/>
                  </a:moveTo>
                  <a:lnTo>
                    <a:pt x="4" y="36"/>
                  </a:lnTo>
                  <a:lnTo>
                    <a:pt x="33" y="36"/>
                  </a:lnTo>
                  <a:lnTo>
                    <a:pt x="33" y="64"/>
                  </a:lnTo>
                  <a:lnTo>
                    <a:pt x="4" y="64"/>
                  </a:lnTo>
                  <a:close/>
                  <a:moveTo>
                    <a:pt x="35" y="64"/>
                  </a:moveTo>
                  <a:lnTo>
                    <a:pt x="35" y="36"/>
                  </a:lnTo>
                  <a:lnTo>
                    <a:pt x="64" y="36"/>
                  </a:lnTo>
                  <a:lnTo>
                    <a:pt x="64" y="64"/>
                  </a:lnTo>
                  <a:lnTo>
                    <a:pt x="35" y="64"/>
                  </a:lnTo>
                  <a:close/>
                  <a:moveTo>
                    <a:pt x="4" y="31"/>
                  </a:moveTo>
                  <a:lnTo>
                    <a:pt x="4" y="5"/>
                  </a:lnTo>
                  <a:lnTo>
                    <a:pt x="33" y="5"/>
                  </a:lnTo>
                  <a:lnTo>
                    <a:pt x="33" y="31"/>
                  </a:lnTo>
                  <a:lnTo>
                    <a:pt x="4" y="31"/>
                  </a:lnTo>
                  <a:close/>
                  <a:moveTo>
                    <a:pt x="35" y="31"/>
                  </a:moveTo>
                  <a:lnTo>
                    <a:pt x="35" y="5"/>
                  </a:lnTo>
                  <a:lnTo>
                    <a:pt x="64" y="5"/>
                  </a:lnTo>
                  <a:lnTo>
                    <a:pt x="64" y="31"/>
                  </a:lnTo>
                  <a:lnTo>
                    <a:pt x="35" y="31"/>
                  </a:lnTo>
                  <a:close/>
                  <a:moveTo>
                    <a:pt x="68" y="0"/>
                  </a:moveTo>
                  <a:lnTo>
                    <a:pt x="0" y="0"/>
                  </a:lnTo>
                  <a:lnTo>
                    <a:pt x="0" y="69"/>
                  </a:lnTo>
                  <a:lnTo>
                    <a:pt x="68" y="69"/>
                  </a:lnTo>
                  <a:lnTo>
                    <a:pt x="68" y="0"/>
                  </a:lnTo>
                  <a:close/>
                </a:path>
              </a:pathLst>
            </a:custGeom>
            <a:solidFill>
              <a:srgbClr val="201C1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6" name="Freeform 197"/>
            <p:cNvSpPr>
              <a:spLocks noEditPoints="1"/>
            </p:cNvSpPr>
            <p:nvPr/>
          </p:nvSpPr>
          <p:spPr bwMode="auto">
            <a:xfrm>
              <a:off x="5282531" y="4071998"/>
              <a:ext cx="405248" cy="411208"/>
            </a:xfrm>
            <a:custGeom>
              <a:avLst/>
              <a:gdLst>
                <a:gd name="T0" fmla="*/ 4 w 68"/>
                <a:gd name="T1" fmla="*/ 64 h 69"/>
                <a:gd name="T2" fmla="*/ 4 w 68"/>
                <a:gd name="T3" fmla="*/ 36 h 69"/>
                <a:gd name="T4" fmla="*/ 33 w 68"/>
                <a:gd name="T5" fmla="*/ 36 h 69"/>
                <a:gd name="T6" fmla="*/ 33 w 68"/>
                <a:gd name="T7" fmla="*/ 64 h 69"/>
                <a:gd name="T8" fmla="*/ 4 w 68"/>
                <a:gd name="T9" fmla="*/ 64 h 69"/>
                <a:gd name="T10" fmla="*/ 35 w 68"/>
                <a:gd name="T11" fmla="*/ 64 h 69"/>
                <a:gd name="T12" fmla="*/ 35 w 68"/>
                <a:gd name="T13" fmla="*/ 36 h 69"/>
                <a:gd name="T14" fmla="*/ 64 w 68"/>
                <a:gd name="T15" fmla="*/ 36 h 69"/>
                <a:gd name="T16" fmla="*/ 64 w 68"/>
                <a:gd name="T17" fmla="*/ 64 h 69"/>
                <a:gd name="T18" fmla="*/ 35 w 68"/>
                <a:gd name="T19" fmla="*/ 64 h 69"/>
                <a:gd name="T20" fmla="*/ 4 w 68"/>
                <a:gd name="T21" fmla="*/ 31 h 69"/>
                <a:gd name="T22" fmla="*/ 4 w 68"/>
                <a:gd name="T23" fmla="*/ 5 h 69"/>
                <a:gd name="T24" fmla="*/ 33 w 68"/>
                <a:gd name="T25" fmla="*/ 5 h 69"/>
                <a:gd name="T26" fmla="*/ 33 w 68"/>
                <a:gd name="T27" fmla="*/ 31 h 69"/>
                <a:gd name="T28" fmla="*/ 4 w 68"/>
                <a:gd name="T29" fmla="*/ 31 h 69"/>
                <a:gd name="T30" fmla="*/ 35 w 68"/>
                <a:gd name="T31" fmla="*/ 31 h 69"/>
                <a:gd name="T32" fmla="*/ 35 w 68"/>
                <a:gd name="T33" fmla="*/ 5 h 69"/>
                <a:gd name="T34" fmla="*/ 64 w 68"/>
                <a:gd name="T35" fmla="*/ 5 h 69"/>
                <a:gd name="T36" fmla="*/ 64 w 68"/>
                <a:gd name="T37" fmla="*/ 31 h 69"/>
                <a:gd name="T38" fmla="*/ 35 w 68"/>
                <a:gd name="T39" fmla="*/ 31 h 69"/>
                <a:gd name="T40" fmla="*/ 68 w 68"/>
                <a:gd name="T41" fmla="*/ 0 h 69"/>
                <a:gd name="T42" fmla="*/ 0 w 68"/>
                <a:gd name="T43" fmla="*/ 0 h 69"/>
                <a:gd name="T44" fmla="*/ 0 w 68"/>
                <a:gd name="T45" fmla="*/ 69 h 69"/>
                <a:gd name="T46" fmla="*/ 68 w 68"/>
                <a:gd name="T47" fmla="*/ 69 h 69"/>
                <a:gd name="T48" fmla="*/ 68 w 68"/>
                <a:gd name="T49"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9">
                  <a:moveTo>
                    <a:pt x="4" y="64"/>
                  </a:moveTo>
                  <a:lnTo>
                    <a:pt x="4" y="36"/>
                  </a:lnTo>
                  <a:lnTo>
                    <a:pt x="33" y="36"/>
                  </a:lnTo>
                  <a:lnTo>
                    <a:pt x="33" y="64"/>
                  </a:lnTo>
                  <a:lnTo>
                    <a:pt x="4" y="64"/>
                  </a:lnTo>
                  <a:moveTo>
                    <a:pt x="35" y="64"/>
                  </a:moveTo>
                  <a:lnTo>
                    <a:pt x="35" y="36"/>
                  </a:lnTo>
                  <a:lnTo>
                    <a:pt x="64" y="36"/>
                  </a:lnTo>
                  <a:lnTo>
                    <a:pt x="64" y="64"/>
                  </a:lnTo>
                  <a:lnTo>
                    <a:pt x="35" y="64"/>
                  </a:lnTo>
                  <a:moveTo>
                    <a:pt x="4" y="31"/>
                  </a:moveTo>
                  <a:lnTo>
                    <a:pt x="4" y="5"/>
                  </a:lnTo>
                  <a:lnTo>
                    <a:pt x="33" y="5"/>
                  </a:lnTo>
                  <a:lnTo>
                    <a:pt x="33" y="31"/>
                  </a:lnTo>
                  <a:lnTo>
                    <a:pt x="4" y="31"/>
                  </a:lnTo>
                  <a:moveTo>
                    <a:pt x="35" y="31"/>
                  </a:moveTo>
                  <a:lnTo>
                    <a:pt x="35" y="5"/>
                  </a:lnTo>
                  <a:lnTo>
                    <a:pt x="64" y="5"/>
                  </a:lnTo>
                  <a:lnTo>
                    <a:pt x="64" y="31"/>
                  </a:lnTo>
                  <a:lnTo>
                    <a:pt x="35" y="31"/>
                  </a:lnTo>
                  <a:moveTo>
                    <a:pt x="68" y="0"/>
                  </a:moveTo>
                  <a:lnTo>
                    <a:pt x="0" y="0"/>
                  </a:lnTo>
                  <a:lnTo>
                    <a:pt x="0" y="69"/>
                  </a:lnTo>
                  <a:lnTo>
                    <a:pt x="68" y="69"/>
                  </a:lnTo>
                  <a:lnTo>
                    <a:pt x="6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7" name="Rectangle 198"/>
            <p:cNvSpPr>
              <a:spLocks noChangeArrowheads="1"/>
            </p:cNvSpPr>
            <p:nvPr/>
          </p:nvSpPr>
          <p:spPr bwMode="auto">
            <a:xfrm>
              <a:off x="5306368" y="4101796"/>
              <a:ext cx="172826" cy="154948"/>
            </a:xfrm>
            <a:prstGeom prst="rect">
              <a:avLst/>
            </a:prstGeom>
            <a:solidFill>
              <a:schemeClr val="bg1"/>
            </a:solidFill>
            <a:ln>
              <a:noFill/>
            </a:ln>
          </p:spPr>
          <p:txBody>
            <a:bodyPr vert="horz" wrap="square" lIns="91440" tIns="45720" rIns="91440" bIns="45720" numCol="1" anchor="t" anchorCtr="0" compatLnSpc="1"/>
            <a:lstStyle/>
            <a:p>
              <a:endParaRPr lang="en-US"/>
            </a:p>
          </p:txBody>
        </p:sp>
        <p:sp>
          <p:nvSpPr>
            <p:cNvPr id="48" name="Rectangle 199"/>
            <p:cNvSpPr>
              <a:spLocks noChangeArrowheads="1"/>
            </p:cNvSpPr>
            <p:nvPr/>
          </p:nvSpPr>
          <p:spPr bwMode="auto">
            <a:xfrm>
              <a:off x="5306368" y="4101796"/>
              <a:ext cx="172826" cy="154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49" name="Rectangle 200"/>
            <p:cNvSpPr>
              <a:spLocks noChangeArrowheads="1"/>
            </p:cNvSpPr>
            <p:nvPr/>
          </p:nvSpPr>
          <p:spPr bwMode="auto">
            <a:xfrm>
              <a:off x="5491114" y="4101796"/>
              <a:ext cx="172826" cy="154948"/>
            </a:xfrm>
            <a:prstGeom prst="rect">
              <a:avLst/>
            </a:prstGeom>
            <a:solidFill>
              <a:schemeClr val="bg1"/>
            </a:solidFill>
            <a:ln>
              <a:noFill/>
            </a:ln>
          </p:spPr>
          <p:txBody>
            <a:bodyPr vert="horz" wrap="square" lIns="91440" tIns="45720" rIns="91440" bIns="45720" numCol="1" anchor="t" anchorCtr="0" compatLnSpc="1"/>
            <a:lstStyle/>
            <a:p>
              <a:endParaRPr lang="en-US"/>
            </a:p>
          </p:txBody>
        </p:sp>
        <p:sp>
          <p:nvSpPr>
            <p:cNvPr id="50" name="Rectangle 201"/>
            <p:cNvSpPr>
              <a:spLocks noChangeArrowheads="1"/>
            </p:cNvSpPr>
            <p:nvPr/>
          </p:nvSpPr>
          <p:spPr bwMode="auto">
            <a:xfrm>
              <a:off x="5491114" y="4101796"/>
              <a:ext cx="172826" cy="154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1" name="Rectangle 202"/>
            <p:cNvSpPr>
              <a:spLocks noChangeArrowheads="1"/>
            </p:cNvSpPr>
            <p:nvPr/>
          </p:nvSpPr>
          <p:spPr bwMode="auto">
            <a:xfrm>
              <a:off x="5306368" y="4286541"/>
              <a:ext cx="172826" cy="166866"/>
            </a:xfrm>
            <a:prstGeom prst="rect">
              <a:avLst/>
            </a:prstGeom>
            <a:solidFill>
              <a:schemeClr val="bg1"/>
            </a:solidFill>
            <a:ln>
              <a:noFill/>
            </a:ln>
          </p:spPr>
          <p:txBody>
            <a:bodyPr vert="horz" wrap="square" lIns="91440" tIns="45720" rIns="91440" bIns="45720" numCol="1" anchor="t" anchorCtr="0" compatLnSpc="1"/>
            <a:lstStyle/>
            <a:p>
              <a:endParaRPr lang="en-US"/>
            </a:p>
          </p:txBody>
        </p:sp>
        <p:sp>
          <p:nvSpPr>
            <p:cNvPr id="52" name="Rectangle 203"/>
            <p:cNvSpPr>
              <a:spLocks noChangeArrowheads="1"/>
            </p:cNvSpPr>
            <p:nvPr/>
          </p:nvSpPr>
          <p:spPr bwMode="auto">
            <a:xfrm>
              <a:off x="5306368" y="4286541"/>
              <a:ext cx="172826" cy="166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3" name="Rectangle 204"/>
            <p:cNvSpPr>
              <a:spLocks noChangeArrowheads="1"/>
            </p:cNvSpPr>
            <p:nvPr/>
          </p:nvSpPr>
          <p:spPr bwMode="auto">
            <a:xfrm>
              <a:off x="5491114" y="4286541"/>
              <a:ext cx="172826" cy="166866"/>
            </a:xfrm>
            <a:prstGeom prst="rect">
              <a:avLst/>
            </a:prstGeom>
            <a:solidFill>
              <a:schemeClr val="bg1"/>
            </a:solidFill>
            <a:ln>
              <a:noFill/>
            </a:ln>
          </p:spPr>
          <p:txBody>
            <a:bodyPr vert="horz" wrap="square" lIns="91440" tIns="45720" rIns="91440" bIns="45720" numCol="1" anchor="t" anchorCtr="0" compatLnSpc="1"/>
            <a:lstStyle/>
            <a:p>
              <a:endParaRPr lang="en-US"/>
            </a:p>
          </p:txBody>
        </p:sp>
        <p:sp>
          <p:nvSpPr>
            <p:cNvPr id="54" name="Rectangle 206"/>
            <p:cNvSpPr>
              <a:spLocks noChangeArrowheads="1"/>
            </p:cNvSpPr>
            <p:nvPr/>
          </p:nvSpPr>
          <p:spPr bwMode="auto">
            <a:xfrm>
              <a:off x="5491114" y="4286541"/>
              <a:ext cx="172826" cy="166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5" name="Rectangle 207"/>
            <p:cNvSpPr>
              <a:spLocks noChangeArrowheads="1"/>
            </p:cNvSpPr>
            <p:nvPr/>
          </p:nvSpPr>
          <p:spPr bwMode="auto">
            <a:xfrm>
              <a:off x="5687777" y="5204308"/>
              <a:ext cx="351612" cy="59595"/>
            </a:xfrm>
            <a:prstGeom prst="rect">
              <a:avLst/>
            </a:prstGeom>
            <a:solidFill>
              <a:schemeClr val="tx2">
                <a:lumMod val="20000"/>
                <a:lumOff val="80000"/>
              </a:schemeClr>
            </a:solidFill>
            <a:ln>
              <a:noFill/>
            </a:ln>
          </p:spPr>
          <p:txBody>
            <a:bodyPr vert="horz" wrap="square" lIns="91440" tIns="45720" rIns="91440" bIns="45720" numCol="1" anchor="t" anchorCtr="0" compatLnSpc="1"/>
            <a:lstStyle/>
            <a:p>
              <a:endParaRPr lang="en-US"/>
            </a:p>
          </p:txBody>
        </p:sp>
        <p:sp>
          <p:nvSpPr>
            <p:cNvPr id="56" name="Rectangle 208"/>
            <p:cNvSpPr>
              <a:spLocks noChangeArrowheads="1"/>
            </p:cNvSpPr>
            <p:nvPr/>
          </p:nvSpPr>
          <p:spPr bwMode="auto">
            <a:xfrm>
              <a:off x="5687777" y="5204308"/>
              <a:ext cx="351612" cy="595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57" name="Freeform 209"/>
            <p:cNvSpPr/>
            <p:nvPr/>
          </p:nvSpPr>
          <p:spPr bwMode="auto">
            <a:xfrm>
              <a:off x="5789089" y="4429570"/>
              <a:ext cx="250300" cy="774739"/>
            </a:xfrm>
            <a:custGeom>
              <a:avLst/>
              <a:gdLst>
                <a:gd name="T0" fmla="*/ 18 w 18"/>
                <a:gd name="T1" fmla="*/ 0 h 55"/>
                <a:gd name="T2" fmla="*/ 0 w 18"/>
                <a:gd name="T3" fmla="*/ 22 h 55"/>
                <a:gd name="T4" fmla="*/ 0 w 18"/>
                <a:gd name="T5" fmla="*/ 55 h 55"/>
                <a:gd name="T6" fmla="*/ 18 w 18"/>
                <a:gd name="T7" fmla="*/ 55 h 55"/>
                <a:gd name="T8" fmla="*/ 1 w 18"/>
                <a:gd name="T9" fmla="*/ 55 h 55"/>
                <a:gd name="T10" fmla="*/ 1 w 18"/>
                <a:gd name="T11" fmla="*/ 22 h 55"/>
                <a:gd name="T12" fmla="*/ 18 w 18"/>
                <a:gd name="T13" fmla="*/ 1 h 55"/>
                <a:gd name="T14" fmla="*/ 18 w 18"/>
                <a:gd name="T15" fmla="*/ 1 h 55"/>
                <a:gd name="T16" fmla="*/ 18 w 18"/>
                <a:gd name="T17" fmla="*/ 0 h 55"/>
                <a:gd name="T18" fmla="*/ 18 w 18"/>
                <a:gd name="T19"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55">
                  <a:moveTo>
                    <a:pt x="18" y="0"/>
                  </a:moveTo>
                  <a:cubicBezTo>
                    <a:pt x="8" y="0"/>
                    <a:pt x="0" y="9"/>
                    <a:pt x="0" y="22"/>
                  </a:cubicBezTo>
                  <a:cubicBezTo>
                    <a:pt x="0" y="55"/>
                    <a:pt x="0" y="55"/>
                    <a:pt x="0" y="55"/>
                  </a:cubicBezTo>
                  <a:cubicBezTo>
                    <a:pt x="18" y="55"/>
                    <a:pt x="18" y="55"/>
                    <a:pt x="18" y="55"/>
                  </a:cubicBezTo>
                  <a:cubicBezTo>
                    <a:pt x="1" y="55"/>
                    <a:pt x="1" y="55"/>
                    <a:pt x="1" y="55"/>
                  </a:cubicBezTo>
                  <a:cubicBezTo>
                    <a:pt x="1" y="22"/>
                    <a:pt x="1" y="22"/>
                    <a:pt x="1" y="22"/>
                  </a:cubicBezTo>
                  <a:cubicBezTo>
                    <a:pt x="1" y="10"/>
                    <a:pt x="9" y="1"/>
                    <a:pt x="18" y="1"/>
                  </a:cubicBezTo>
                  <a:cubicBezTo>
                    <a:pt x="18" y="1"/>
                    <a:pt x="18" y="1"/>
                    <a:pt x="18" y="1"/>
                  </a:cubicBezTo>
                  <a:cubicBezTo>
                    <a:pt x="18" y="0"/>
                    <a:pt x="18" y="0"/>
                    <a:pt x="18" y="0"/>
                  </a:cubicBezTo>
                  <a:cubicBezTo>
                    <a:pt x="18" y="0"/>
                    <a:pt x="18" y="0"/>
                    <a:pt x="18" y="0"/>
                  </a:cubicBezTo>
                </a:path>
              </a:pathLst>
            </a:custGeom>
            <a:solidFill>
              <a:srgbClr val="E6E7E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8" name="Freeform 210"/>
            <p:cNvSpPr>
              <a:spLocks noEditPoints="1"/>
            </p:cNvSpPr>
            <p:nvPr/>
          </p:nvSpPr>
          <p:spPr bwMode="auto">
            <a:xfrm>
              <a:off x="5801009" y="4441488"/>
              <a:ext cx="238382" cy="762820"/>
            </a:xfrm>
            <a:custGeom>
              <a:avLst/>
              <a:gdLst>
                <a:gd name="T0" fmla="*/ 4 w 17"/>
                <a:gd name="T1" fmla="*/ 30 h 54"/>
                <a:gd name="T2" fmla="*/ 2 w 17"/>
                <a:gd name="T3" fmla="*/ 29 h 54"/>
                <a:gd name="T4" fmla="*/ 4 w 17"/>
                <a:gd name="T5" fmla="*/ 27 h 54"/>
                <a:gd name="T6" fmla="*/ 5 w 17"/>
                <a:gd name="T7" fmla="*/ 29 h 54"/>
                <a:gd name="T8" fmla="*/ 4 w 17"/>
                <a:gd name="T9" fmla="*/ 30 h 54"/>
                <a:gd name="T10" fmla="*/ 17 w 17"/>
                <a:gd name="T11" fmla="*/ 0 h 54"/>
                <a:gd name="T12" fmla="*/ 0 w 17"/>
                <a:gd name="T13" fmla="*/ 21 h 54"/>
                <a:gd name="T14" fmla="*/ 0 w 17"/>
                <a:gd name="T15" fmla="*/ 54 h 54"/>
                <a:gd name="T16" fmla="*/ 17 w 17"/>
                <a:gd name="T17" fmla="*/ 54 h 54"/>
                <a:gd name="T18" fmla="*/ 17 w 17"/>
                <a:gd name="T19" fmla="*/ 0 h 54"/>
                <a:gd name="T20" fmla="*/ 17 w 17"/>
                <a:gd name="T2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54">
                  <a:moveTo>
                    <a:pt x="4" y="30"/>
                  </a:moveTo>
                  <a:cubicBezTo>
                    <a:pt x="3" y="30"/>
                    <a:pt x="2" y="30"/>
                    <a:pt x="2" y="29"/>
                  </a:cubicBezTo>
                  <a:cubicBezTo>
                    <a:pt x="2" y="28"/>
                    <a:pt x="3" y="27"/>
                    <a:pt x="4" y="27"/>
                  </a:cubicBezTo>
                  <a:cubicBezTo>
                    <a:pt x="5" y="27"/>
                    <a:pt x="5" y="28"/>
                    <a:pt x="5" y="29"/>
                  </a:cubicBezTo>
                  <a:cubicBezTo>
                    <a:pt x="5" y="30"/>
                    <a:pt x="5" y="30"/>
                    <a:pt x="4" y="30"/>
                  </a:cubicBezTo>
                  <a:moveTo>
                    <a:pt x="17" y="0"/>
                  </a:moveTo>
                  <a:cubicBezTo>
                    <a:pt x="8" y="0"/>
                    <a:pt x="0" y="9"/>
                    <a:pt x="0" y="21"/>
                  </a:cubicBezTo>
                  <a:cubicBezTo>
                    <a:pt x="0" y="54"/>
                    <a:pt x="0" y="54"/>
                    <a:pt x="0" y="54"/>
                  </a:cubicBezTo>
                  <a:cubicBezTo>
                    <a:pt x="17" y="54"/>
                    <a:pt x="17" y="54"/>
                    <a:pt x="17" y="54"/>
                  </a:cubicBezTo>
                  <a:cubicBezTo>
                    <a:pt x="17" y="0"/>
                    <a:pt x="17" y="0"/>
                    <a:pt x="17" y="0"/>
                  </a:cubicBezTo>
                  <a:cubicBezTo>
                    <a:pt x="17" y="0"/>
                    <a:pt x="17" y="0"/>
                    <a:pt x="17" y="0"/>
                  </a:cubicBezTo>
                </a:path>
              </a:pathLst>
            </a:custGeom>
            <a:solidFill>
              <a:schemeClr val="bg1">
                <a:lumMod val="50000"/>
              </a:schemeClr>
            </a:solidFill>
            <a:ln>
              <a:noFill/>
            </a:ln>
          </p:spPr>
          <p:txBody>
            <a:bodyPr vert="horz" wrap="square" lIns="91440" tIns="45720" rIns="91440" bIns="45720" numCol="1" anchor="t" anchorCtr="0" compatLnSpc="1"/>
            <a:lstStyle/>
            <a:p>
              <a:endParaRPr lang="en-US"/>
            </a:p>
          </p:txBody>
        </p:sp>
        <p:sp>
          <p:nvSpPr>
            <p:cNvPr id="59" name="Oval 211"/>
            <p:cNvSpPr>
              <a:spLocks noChangeArrowheads="1"/>
            </p:cNvSpPr>
            <p:nvPr/>
          </p:nvSpPr>
          <p:spPr bwMode="auto">
            <a:xfrm>
              <a:off x="5830806" y="4822899"/>
              <a:ext cx="41717" cy="41717"/>
            </a:xfrm>
            <a:prstGeom prst="ellipse">
              <a:avLst/>
            </a:prstGeom>
            <a:solidFill>
              <a:srgbClr val="E6E0D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0" name="Freeform 212"/>
            <p:cNvSpPr/>
            <p:nvPr/>
          </p:nvSpPr>
          <p:spPr bwMode="auto">
            <a:xfrm>
              <a:off x="4746173" y="2927767"/>
              <a:ext cx="1293219" cy="959485"/>
            </a:xfrm>
            <a:custGeom>
              <a:avLst/>
              <a:gdLst>
                <a:gd name="T0" fmla="*/ 217 w 217"/>
                <a:gd name="T1" fmla="*/ 0 h 161"/>
                <a:gd name="T2" fmla="*/ 120 w 217"/>
                <a:gd name="T3" fmla="*/ 73 h 161"/>
                <a:gd name="T4" fmla="*/ 99 w 217"/>
                <a:gd name="T5" fmla="*/ 88 h 161"/>
                <a:gd name="T6" fmla="*/ 0 w 217"/>
                <a:gd name="T7" fmla="*/ 161 h 161"/>
                <a:gd name="T8" fmla="*/ 52 w 217"/>
                <a:gd name="T9" fmla="*/ 161 h 161"/>
                <a:gd name="T10" fmla="*/ 64 w 217"/>
                <a:gd name="T11" fmla="*/ 154 h 161"/>
                <a:gd name="T12" fmla="*/ 217 w 217"/>
                <a:gd name="T13" fmla="*/ 40 h 161"/>
                <a:gd name="T14" fmla="*/ 217 w 217"/>
                <a:gd name="T15" fmla="*/ 2 h 161"/>
                <a:gd name="T16" fmla="*/ 217 w 217"/>
                <a:gd name="T1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7" h="161">
                  <a:moveTo>
                    <a:pt x="217" y="0"/>
                  </a:moveTo>
                  <a:lnTo>
                    <a:pt x="120" y="73"/>
                  </a:lnTo>
                  <a:lnTo>
                    <a:pt x="99" y="88"/>
                  </a:lnTo>
                  <a:lnTo>
                    <a:pt x="0" y="161"/>
                  </a:lnTo>
                  <a:lnTo>
                    <a:pt x="52" y="161"/>
                  </a:lnTo>
                  <a:lnTo>
                    <a:pt x="64" y="154"/>
                  </a:lnTo>
                  <a:lnTo>
                    <a:pt x="217" y="40"/>
                  </a:lnTo>
                  <a:lnTo>
                    <a:pt x="217" y="2"/>
                  </a:lnTo>
                  <a:lnTo>
                    <a:pt x="217" y="0"/>
                  </a:lnTo>
                  <a:close/>
                </a:path>
              </a:pathLst>
            </a:custGeom>
            <a:solidFill>
              <a:schemeClr val="tx1">
                <a:lumMod val="75000"/>
                <a:lumOff val="25000"/>
              </a:schemeClr>
            </a:solidFill>
            <a:ln>
              <a:noFill/>
            </a:ln>
          </p:spPr>
          <p:txBody>
            <a:bodyPr vert="horz" wrap="square" lIns="91440" tIns="45720" rIns="91440" bIns="45720" numCol="1" anchor="t" anchorCtr="0" compatLnSpc="1"/>
            <a:lstStyle/>
            <a:p>
              <a:endParaRPr lang="en-US"/>
            </a:p>
          </p:txBody>
        </p:sp>
        <p:sp>
          <p:nvSpPr>
            <p:cNvPr id="61" name="Freeform 213"/>
            <p:cNvSpPr/>
            <p:nvPr/>
          </p:nvSpPr>
          <p:spPr bwMode="auto">
            <a:xfrm>
              <a:off x="4746173" y="2927767"/>
              <a:ext cx="1293219" cy="959485"/>
            </a:xfrm>
            <a:custGeom>
              <a:avLst/>
              <a:gdLst>
                <a:gd name="T0" fmla="*/ 217 w 217"/>
                <a:gd name="T1" fmla="*/ 0 h 161"/>
                <a:gd name="T2" fmla="*/ 120 w 217"/>
                <a:gd name="T3" fmla="*/ 73 h 161"/>
                <a:gd name="T4" fmla="*/ 99 w 217"/>
                <a:gd name="T5" fmla="*/ 88 h 161"/>
                <a:gd name="T6" fmla="*/ 0 w 217"/>
                <a:gd name="T7" fmla="*/ 161 h 161"/>
                <a:gd name="T8" fmla="*/ 52 w 217"/>
                <a:gd name="T9" fmla="*/ 161 h 161"/>
                <a:gd name="T10" fmla="*/ 64 w 217"/>
                <a:gd name="T11" fmla="*/ 154 h 161"/>
                <a:gd name="T12" fmla="*/ 217 w 217"/>
                <a:gd name="T13" fmla="*/ 40 h 161"/>
                <a:gd name="T14" fmla="*/ 217 w 217"/>
                <a:gd name="T15" fmla="*/ 2 h 161"/>
                <a:gd name="T16" fmla="*/ 217 w 217"/>
                <a:gd name="T17" fmla="*/ 0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7" h="161">
                  <a:moveTo>
                    <a:pt x="217" y="0"/>
                  </a:moveTo>
                  <a:lnTo>
                    <a:pt x="120" y="73"/>
                  </a:lnTo>
                  <a:lnTo>
                    <a:pt x="99" y="88"/>
                  </a:lnTo>
                  <a:lnTo>
                    <a:pt x="0" y="161"/>
                  </a:lnTo>
                  <a:lnTo>
                    <a:pt x="52" y="161"/>
                  </a:lnTo>
                  <a:lnTo>
                    <a:pt x="64" y="154"/>
                  </a:lnTo>
                  <a:lnTo>
                    <a:pt x="217" y="40"/>
                  </a:lnTo>
                  <a:lnTo>
                    <a:pt x="217" y="2"/>
                  </a:lnTo>
                  <a:lnTo>
                    <a:pt x="21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2" name="Freeform 214"/>
            <p:cNvSpPr/>
            <p:nvPr/>
          </p:nvSpPr>
          <p:spPr bwMode="auto">
            <a:xfrm>
              <a:off x="5842725" y="3464126"/>
              <a:ext cx="196664" cy="393330"/>
            </a:xfrm>
            <a:custGeom>
              <a:avLst/>
              <a:gdLst>
                <a:gd name="T0" fmla="*/ 14 w 14"/>
                <a:gd name="T1" fmla="*/ 0 h 28"/>
                <a:gd name="T2" fmla="*/ 0 w 14"/>
                <a:gd name="T3" fmla="*/ 14 h 28"/>
                <a:gd name="T4" fmla="*/ 14 w 14"/>
                <a:gd name="T5" fmla="*/ 28 h 28"/>
                <a:gd name="T6" fmla="*/ 14 w 14"/>
                <a:gd name="T7" fmla="*/ 28 h 28"/>
                <a:gd name="T8" fmla="*/ 14 w 14"/>
                <a:gd name="T9" fmla="*/ 23 h 28"/>
                <a:gd name="T10" fmla="*/ 14 w 14"/>
                <a:gd name="T11" fmla="*/ 23 h 28"/>
                <a:gd name="T12" fmla="*/ 5 w 14"/>
                <a:gd name="T13" fmla="*/ 14 h 28"/>
                <a:gd name="T14" fmla="*/ 14 w 14"/>
                <a:gd name="T15" fmla="*/ 5 h 28"/>
                <a:gd name="T16" fmla="*/ 14 w 14"/>
                <a:gd name="T17" fmla="*/ 5 h 28"/>
                <a:gd name="T18" fmla="*/ 14 w 14"/>
                <a:gd name="T19" fmla="*/ 0 h 28"/>
                <a:gd name="T20" fmla="*/ 14 w 14"/>
                <a:gd name="T21"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28">
                  <a:moveTo>
                    <a:pt x="14" y="0"/>
                  </a:moveTo>
                  <a:cubicBezTo>
                    <a:pt x="6" y="0"/>
                    <a:pt x="0" y="6"/>
                    <a:pt x="0" y="14"/>
                  </a:cubicBezTo>
                  <a:cubicBezTo>
                    <a:pt x="0" y="22"/>
                    <a:pt x="6" y="28"/>
                    <a:pt x="14" y="28"/>
                  </a:cubicBezTo>
                  <a:cubicBezTo>
                    <a:pt x="14" y="28"/>
                    <a:pt x="14" y="28"/>
                    <a:pt x="14" y="28"/>
                  </a:cubicBezTo>
                  <a:cubicBezTo>
                    <a:pt x="14" y="23"/>
                    <a:pt x="14" y="23"/>
                    <a:pt x="14" y="23"/>
                  </a:cubicBezTo>
                  <a:cubicBezTo>
                    <a:pt x="14" y="23"/>
                    <a:pt x="14" y="23"/>
                    <a:pt x="14" y="23"/>
                  </a:cubicBezTo>
                  <a:cubicBezTo>
                    <a:pt x="9" y="23"/>
                    <a:pt x="5" y="19"/>
                    <a:pt x="5" y="14"/>
                  </a:cubicBezTo>
                  <a:cubicBezTo>
                    <a:pt x="5" y="9"/>
                    <a:pt x="9" y="5"/>
                    <a:pt x="14" y="5"/>
                  </a:cubicBezTo>
                  <a:cubicBezTo>
                    <a:pt x="14" y="5"/>
                    <a:pt x="14" y="5"/>
                    <a:pt x="14" y="5"/>
                  </a:cubicBezTo>
                  <a:cubicBezTo>
                    <a:pt x="14" y="0"/>
                    <a:pt x="14" y="0"/>
                    <a:pt x="14" y="0"/>
                  </a:cubicBezTo>
                  <a:cubicBezTo>
                    <a:pt x="14" y="0"/>
                    <a:pt x="14" y="0"/>
                    <a:pt x="14" y="0"/>
                  </a:cubicBezTo>
                </a:path>
              </a:pathLst>
            </a:custGeom>
            <a:solidFill>
              <a:schemeClr val="bg1">
                <a:lumMod val="50000"/>
              </a:schemeClr>
            </a:solidFill>
            <a:ln>
              <a:noFill/>
            </a:ln>
          </p:spPr>
          <p:txBody>
            <a:bodyPr vert="horz" wrap="square" lIns="91440" tIns="45720" rIns="91440" bIns="45720" numCol="1" anchor="t" anchorCtr="0" compatLnSpc="1"/>
            <a:lstStyle/>
            <a:p>
              <a:endParaRPr lang="en-US"/>
            </a:p>
          </p:txBody>
        </p:sp>
        <p:sp>
          <p:nvSpPr>
            <p:cNvPr id="63" name="Freeform 215"/>
            <p:cNvSpPr/>
            <p:nvPr/>
          </p:nvSpPr>
          <p:spPr bwMode="auto">
            <a:xfrm>
              <a:off x="5914240" y="3535639"/>
              <a:ext cx="125149" cy="256260"/>
            </a:xfrm>
            <a:custGeom>
              <a:avLst/>
              <a:gdLst>
                <a:gd name="T0" fmla="*/ 9 w 9"/>
                <a:gd name="T1" fmla="*/ 0 h 18"/>
                <a:gd name="T2" fmla="*/ 0 w 9"/>
                <a:gd name="T3" fmla="*/ 9 h 18"/>
                <a:gd name="T4" fmla="*/ 9 w 9"/>
                <a:gd name="T5" fmla="*/ 18 h 18"/>
                <a:gd name="T6" fmla="*/ 9 w 9"/>
                <a:gd name="T7" fmla="*/ 18 h 18"/>
                <a:gd name="T8" fmla="*/ 9 w 9"/>
                <a:gd name="T9" fmla="*/ 0 h 18"/>
                <a:gd name="T10" fmla="*/ 9 w 9"/>
                <a:gd name="T11" fmla="*/ 0 h 18"/>
              </a:gdLst>
              <a:ahLst/>
              <a:cxnLst>
                <a:cxn ang="0">
                  <a:pos x="T0" y="T1"/>
                </a:cxn>
                <a:cxn ang="0">
                  <a:pos x="T2" y="T3"/>
                </a:cxn>
                <a:cxn ang="0">
                  <a:pos x="T4" y="T5"/>
                </a:cxn>
                <a:cxn ang="0">
                  <a:pos x="T6" y="T7"/>
                </a:cxn>
                <a:cxn ang="0">
                  <a:pos x="T8" y="T9"/>
                </a:cxn>
                <a:cxn ang="0">
                  <a:pos x="T10" y="T11"/>
                </a:cxn>
              </a:cxnLst>
              <a:rect l="0" t="0" r="r" b="b"/>
              <a:pathLst>
                <a:path w="9" h="18">
                  <a:moveTo>
                    <a:pt x="9" y="0"/>
                  </a:moveTo>
                  <a:cubicBezTo>
                    <a:pt x="4" y="0"/>
                    <a:pt x="0" y="4"/>
                    <a:pt x="0" y="9"/>
                  </a:cubicBezTo>
                  <a:cubicBezTo>
                    <a:pt x="0" y="14"/>
                    <a:pt x="4" y="18"/>
                    <a:pt x="9" y="18"/>
                  </a:cubicBezTo>
                  <a:cubicBezTo>
                    <a:pt x="9" y="18"/>
                    <a:pt x="9" y="18"/>
                    <a:pt x="9" y="18"/>
                  </a:cubicBezTo>
                  <a:cubicBezTo>
                    <a:pt x="9" y="0"/>
                    <a:pt x="9" y="0"/>
                    <a:pt x="9" y="0"/>
                  </a:cubicBezTo>
                  <a:cubicBezTo>
                    <a:pt x="9" y="0"/>
                    <a:pt x="9" y="0"/>
                    <a:pt x="9" y="0"/>
                  </a:cubicBezTo>
                </a:path>
              </a:pathLst>
            </a:custGeom>
            <a:solidFill>
              <a:srgbClr val="E6E7E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64" name="Freeform 216"/>
            <p:cNvSpPr/>
            <p:nvPr/>
          </p:nvSpPr>
          <p:spPr bwMode="auto">
            <a:xfrm>
              <a:off x="5211015" y="2796658"/>
              <a:ext cx="250300" cy="268178"/>
            </a:xfrm>
            <a:custGeom>
              <a:avLst/>
              <a:gdLst>
                <a:gd name="T0" fmla="*/ 4 w 18"/>
                <a:gd name="T1" fmla="*/ 13 h 19"/>
                <a:gd name="T2" fmla="*/ 17 w 18"/>
                <a:gd name="T3" fmla="*/ 19 h 19"/>
                <a:gd name="T4" fmla="*/ 17 w 18"/>
                <a:gd name="T5" fmla="*/ 19 h 19"/>
                <a:gd name="T6" fmla="*/ 16 w 18"/>
                <a:gd name="T7" fmla="*/ 19 h 19"/>
                <a:gd name="T8" fmla="*/ 16 w 18"/>
                <a:gd name="T9" fmla="*/ 18 h 19"/>
                <a:gd name="T10" fmla="*/ 15 w 18"/>
                <a:gd name="T11" fmla="*/ 18 h 19"/>
                <a:gd name="T12" fmla="*/ 14 w 18"/>
                <a:gd name="T13" fmla="*/ 17 h 19"/>
                <a:gd name="T14" fmla="*/ 14 w 18"/>
                <a:gd name="T15" fmla="*/ 16 h 19"/>
                <a:gd name="T16" fmla="*/ 13 w 18"/>
                <a:gd name="T17" fmla="*/ 16 h 19"/>
                <a:gd name="T18" fmla="*/ 12 w 18"/>
                <a:gd name="T19" fmla="*/ 15 h 19"/>
                <a:gd name="T20" fmla="*/ 11 w 18"/>
                <a:gd name="T21" fmla="*/ 13 h 19"/>
                <a:gd name="T22" fmla="*/ 10 w 18"/>
                <a:gd name="T23" fmla="*/ 12 h 19"/>
                <a:gd name="T24" fmla="*/ 9 w 18"/>
                <a:gd name="T25" fmla="*/ 10 h 19"/>
                <a:gd name="T26" fmla="*/ 8 w 18"/>
                <a:gd name="T27" fmla="*/ 9 h 19"/>
                <a:gd name="T28" fmla="*/ 7 w 18"/>
                <a:gd name="T29" fmla="*/ 7 h 19"/>
                <a:gd name="T30" fmla="*/ 6 w 18"/>
                <a:gd name="T31" fmla="*/ 7 h 19"/>
                <a:gd name="T32" fmla="*/ 6 w 18"/>
                <a:gd name="T33" fmla="*/ 6 h 19"/>
                <a:gd name="T34" fmla="*/ 5 w 18"/>
                <a:gd name="T35" fmla="*/ 5 h 19"/>
                <a:gd name="T36" fmla="*/ 5 w 18"/>
                <a:gd name="T37" fmla="*/ 5 h 19"/>
                <a:gd name="T38" fmla="*/ 5 w 18"/>
                <a:gd name="T39" fmla="*/ 5 h 19"/>
                <a:gd name="T40" fmla="*/ 6 w 18"/>
                <a:gd name="T41" fmla="*/ 6 h 19"/>
                <a:gd name="T42" fmla="*/ 6 w 18"/>
                <a:gd name="T43" fmla="*/ 7 h 19"/>
                <a:gd name="T44" fmla="*/ 7 w 18"/>
                <a:gd name="T45" fmla="*/ 7 h 19"/>
                <a:gd name="T46" fmla="*/ 8 w 18"/>
                <a:gd name="T47" fmla="*/ 9 h 19"/>
                <a:gd name="T48" fmla="*/ 9 w 18"/>
                <a:gd name="T49" fmla="*/ 10 h 19"/>
                <a:gd name="T50" fmla="*/ 10 w 18"/>
                <a:gd name="T51" fmla="*/ 12 h 19"/>
                <a:gd name="T52" fmla="*/ 11 w 18"/>
                <a:gd name="T53" fmla="*/ 13 h 19"/>
                <a:gd name="T54" fmla="*/ 13 w 18"/>
                <a:gd name="T55" fmla="*/ 15 h 19"/>
                <a:gd name="T56" fmla="*/ 13 w 18"/>
                <a:gd name="T57" fmla="*/ 15 h 19"/>
                <a:gd name="T58" fmla="*/ 14 w 18"/>
                <a:gd name="T59" fmla="*/ 16 h 19"/>
                <a:gd name="T60" fmla="*/ 15 w 18"/>
                <a:gd name="T61" fmla="*/ 17 h 19"/>
                <a:gd name="T62" fmla="*/ 15 w 18"/>
                <a:gd name="T63" fmla="*/ 17 h 19"/>
                <a:gd name="T64" fmla="*/ 16 w 18"/>
                <a:gd name="T65" fmla="*/ 18 h 19"/>
                <a:gd name="T66" fmla="*/ 17 w 18"/>
                <a:gd name="T67" fmla="*/ 18 h 19"/>
                <a:gd name="T68" fmla="*/ 17 w 18"/>
                <a:gd name="T69" fmla="*/ 19 h 19"/>
                <a:gd name="T70" fmla="*/ 17 w 18"/>
                <a:gd name="T71" fmla="*/ 19 h 19"/>
                <a:gd name="T72" fmla="*/ 14 w 18"/>
                <a:gd name="T73" fmla="*/ 6 h 19"/>
                <a:gd name="T74" fmla="*/ 1 w 18"/>
                <a:gd name="T75" fmla="*/ 0 h 19"/>
                <a:gd name="T76" fmla="*/ 4 w 18"/>
                <a:gd name="T77" fmla="*/ 1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8" h="19">
                  <a:moveTo>
                    <a:pt x="4" y="13"/>
                  </a:moveTo>
                  <a:cubicBezTo>
                    <a:pt x="8" y="18"/>
                    <a:pt x="15" y="19"/>
                    <a:pt x="17" y="19"/>
                  </a:cubicBezTo>
                  <a:cubicBezTo>
                    <a:pt x="17" y="19"/>
                    <a:pt x="17" y="19"/>
                    <a:pt x="17" y="19"/>
                  </a:cubicBezTo>
                  <a:cubicBezTo>
                    <a:pt x="16" y="19"/>
                    <a:pt x="16" y="19"/>
                    <a:pt x="16" y="19"/>
                  </a:cubicBezTo>
                  <a:cubicBezTo>
                    <a:pt x="16" y="18"/>
                    <a:pt x="16" y="18"/>
                    <a:pt x="16" y="18"/>
                  </a:cubicBezTo>
                  <a:cubicBezTo>
                    <a:pt x="15" y="18"/>
                    <a:pt x="15" y="18"/>
                    <a:pt x="15" y="18"/>
                  </a:cubicBezTo>
                  <a:cubicBezTo>
                    <a:pt x="14" y="17"/>
                    <a:pt x="14" y="17"/>
                    <a:pt x="14" y="17"/>
                  </a:cubicBezTo>
                  <a:cubicBezTo>
                    <a:pt x="14" y="16"/>
                    <a:pt x="14" y="16"/>
                    <a:pt x="14" y="16"/>
                  </a:cubicBezTo>
                  <a:cubicBezTo>
                    <a:pt x="13" y="16"/>
                    <a:pt x="13" y="16"/>
                    <a:pt x="13" y="16"/>
                  </a:cubicBezTo>
                  <a:cubicBezTo>
                    <a:pt x="12" y="15"/>
                    <a:pt x="12" y="15"/>
                    <a:pt x="12" y="15"/>
                  </a:cubicBezTo>
                  <a:cubicBezTo>
                    <a:pt x="12" y="14"/>
                    <a:pt x="11" y="14"/>
                    <a:pt x="11" y="13"/>
                  </a:cubicBezTo>
                  <a:cubicBezTo>
                    <a:pt x="11" y="13"/>
                    <a:pt x="10" y="12"/>
                    <a:pt x="10" y="12"/>
                  </a:cubicBezTo>
                  <a:cubicBezTo>
                    <a:pt x="9" y="11"/>
                    <a:pt x="9" y="11"/>
                    <a:pt x="9" y="10"/>
                  </a:cubicBezTo>
                  <a:cubicBezTo>
                    <a:pt x="8" y="10"/>
                    <a:pt x="8" y="9"/>
                    <a:pt x="8" y="9"/>
                  </a:cubicBezTo>
                  <a:cubicBezTo>
                    <a:pt x="7" y="8"/>
                    <a:pt x="7" y="8"/>
                    <a:pt x="7" y="7"/>
                  </a:cubicBezTo>
                  <a:cubicBezTo>
                    <a:pt x="6" y="7"/>
                    <a:pt x="6" y="7"/>
                    <a:pt x="6" y="7"/>
                  </a:cubicBezTo>
                  <a:cubicBezTo>
                    <a:pt x="6" y="6"/>
                    <a:pt x="6" y="6"/>
                    <a:pt x="6" y="6"/>
                  </a:cubicBezTo>
                  <a:cubicBezTo>
                    <a:pt x="5" y="5"/>
                    <a:pt x="5" y="5"/>
                    <a:pt x="5" y="5"/>
                  </a:cubicBezTo>
                  <a:cubicBezTo>
                    <a:pt x="5" y="5"/>
                    <a:pt x="5" y="5"/>
                    <a:pt x="5" y="5"/>
                  </a:cubicBezTo>
                  <a:cubicBezTo>
                    <a:pt x="5" y="5"/>
                    <a:pt x="5" y="5"/>
                    <a:pt x="5" y="5"/>
                  </a:cubicBezTo>
                  <a:cubicBezTo>
                    <a:pt x="6" y="6"/>
                    <a:pt x="6" y="6"/>
                    <a:pt x="6" y="6"/>
                  </a:cubicBezTo>
                  <a:cubicBezTo>
                    <a:pt x="6" y="7"/>
                    <a:pt x="6" y="7"/>
                    <a:pt x="6" y="7"/>
                  </a:cubicBezTo>
                  <a:cubicBezTo>
                    <a:pt x="7" y="7"/>
                    <a:pt x="7" y="7"/>
                    <a:pt x="7" y="7"/>
                  </a:cubicBezTo>
                  <a:cubicBezTo>
                    <a:pt x="7" y="8"/>
                    <a:pt x="7" y="8"/>
                    <a:pt x="8" y="9"/>
                  </a:cubicBezTo>
                  <a:cubicBezTo>
                    <a:pt x="8" y="9"/>
                    <a:pt x="8" y="10"/>
                    <a:pt x="9" y="10"/>
                  </a:cubicBezTo>
                  <a:cubicBezTo>
                    <a:pt x="9" y="11"/>
                    <a:pt x="10" y="11"/>
                    <a:pt x="10" y="12"/>
                  </a:cubicBezTo>
                  <a:cubicBezTo>
                    <a:pt x="10" y="12"/>
                    <a:pt x="11" y="13"/>
                    <a:pt x="11" y="13"/>
                  </a:cubicBezTo>
                  <a:cubicBezTo>
                    <a:pt x="12" y="14"/>
                    <a:pt x="12" y="14"/>
                    <a:pt x="13" y="15"/>
                  </a:cubicBezTo>
                  <a:cubicBezTo>
                    <a:pt x="13" y="15"/>
                    <a:pt x="13" y="15"/>
                    <a:pt x="13" y="15"/>
                  </a:cubicBezTo>
                  <a:cubicBezTo>
                    <a:pt x="14" y="16"/>
                    <a:pt x="14" y="16"/>
                    <a:pt x="14" y="16"/>
                  </a:cubicBezTo>
                  <a:cubicBezTo>
                    <a:pt x="15" y="17"/>
                    <a:pt x="15" y="17"/>
                    <a:pt x="15" y="17"/>
                  </a:cubicBezTo>
                  <a:cubicBezTo>
                    <a:pt x="15" y="17"/>
                    <a:pt x="15" y="17"/>
                    <a:pt x="15" y="17"/>
                  </a:cubicBezTo>
                  <a:cubicBezTo>
                    <a:pt x="16" y="18"/>
                    <a:pt x="16" y="18"/>
                    <a:pt x="16" y="18"/>
                  </a:cubicBezTo>
                  <a:cubicBezTo>
                    <a:pt x="17" y="18"/>
                    <a:pt x="17" y="18"/>
                    <a:pt x="17" y="18"/>
                  </a:cubicBezTo>
                  <a:cubicBezTo>
                    <a:pt x="17" y="19"/>
                    <a:pt x="17" y="19"/>
                    <a:pt x="17" y="19"/>
                  </a:cubicBezTo>
                  <a:cubicBezTo>
                    <a:pt x="17" y="19"/>
                    <a:pt x="17" y="19"/>
                    <a:pt x="17" y="19"/>
                  </a:cubicBezTo>
                  <a:cubicBezTo>
                    <a:pt x="18" y="17"/>
                    <a:pt x="18" y="10"/>
                    <a:pt x="14" y="6"/>
                  </a:cubicBezTo>
                  <a:cubicBezTo>
                    <a:pt x="9" y="0"/>
                    <a:pt x="1" y="0"/>
                    <a:pt x="1" y="0"/>
                  </a:cubicBezTo>
                  <a:cubicBezTo>
                    <a:pt x="1" y="0"/>
                    <a:pt x="0" y="8"/>
                    <a:pt x="4" y="13"/>
                  </a:cubicBezTo>
                  <a:close/>
                </a:path>
              </a:pathLst>
            </a:custGeom>
            <a:solidFill>
              <a:schemeClr val="accent3">
                <a:lumMod val="75000"/>
              </a:schemeClr>
            </a:solidFill>
            <a:ln>
              <a:noFill/>
            </a:ln>
          </p:spPr>
          <p:txBody>
            <a:bodyPr vert="horz" wrap="square" lIns="91440" tIns="45720" rIns="91440" bIns="45720" numCol="1" anchor="t" anchorCtr="0" compatLnSpc="1"/>
            <a:lstStyle/>
            <a:p>
              <a:endParaRPr lang="en-US"/>
            </a:p>
          </p:txBody>
        </p:sp>
        <p:sp>
          <p:nvSpPr>
            <p:cNvPr id="65" name="Freeform 217"/>
            <p:cNvSpPr/>
            <p:nvPr/>
          </p:nvSpPr>
          <p:spPr bwMode="auto">
            <a:xfrm>
              <a:off x="5067986" y="2343734"/>
              <a:ext cx="369491" cy="411208"/>
            </a:xfrm>
            <a:custGeom>
              <a:avLst/>
              <a:gdLst>
                <a:gd name="T0" fmla="*/ 7 w 26"/>
                <a:gd name="T1" fmla="*/ 20 h 29"/>
                <a:gd name="T2" fmla="*/ 26 w 26"/>
                <a:gd name="T3" fmla="*/ 29 h 29"/>
                <a:gd name="T4" fmla="*/ 25 w 26"/>
                <a:gd name="T5" fmla="*/ 29 h 29"/>
                <a:gd name="T6" fmla="*/ 25 w 26"/>
                <a:gd name="T7" fmla="*/ 28 h 29"/>
                <a:gd name="T8" fmla="*/ 24 w 26"/>
                <a:gd name="T9" fmla="*/ 27 h 29"/>
                <a:gd name="T10" fmla="*/ 23 w 26"/>
                <a:gd name="T11" fmla="*/ 27 h 29"/>
                <a:gd name="T12" fmla="*/ 22 w 26"/>
                <a:gd name="T13" fmla="*/ 26 h 29"/>
                <a:gd name="T14" fmla="*/ 21 w 26"/>
                <a:gd name="T15" fmla="*/ 25 h 29"/>
                <a:gd name="T16" fmla="*/ 20 w 26"/>
                <a:gd name="T17" fmla="*/ 24 h 29"/>
                <a:gd name="T18" fmla="*/ 19 w 26"/>
                <a:gd name="T19" fmla="*/ 23 h 29"/>
                <a:gd name="T20" fmla="*/ 17 w 26"/>
                <a:gd name="T21" fmla="*/ 20 h 29"/>
                <a:gd name="T22" fmla="*/ 15 w 26"/>
                <a:gd name="T23" fmla="*/ 18 h 29"/>
                <a:gd name="T24" fmla="*/ 13 w 26"/>
                <a:gd name="T25" fmla="*/ 16 h 29"/>
                <a:gd name="T26" fmla="*/ 12 w 26"/>
                <a:gd name="T27" fmla="*/ 13 h 29"/>
                <a:gd name="T28" fmla="*/ 10 w 26"/>
                <a:gd name="T29" fmla="*/ 11 h 29"/>
                <a:gd name="T30" fmla="*/ 10 w 26"/>
                <a:gd name="T31" fmla="*/ 10 h 29"/>
                <a:gd name="T32" fmla="*/ 9 w 26"/>
                <a:gd name="T33" fmla="*/ 10 h 29"/>
                <a:gd name="T34" fmla="*/ 8 w 26"/>
                <a:gd name="T35" fmla="*/ 8 h 29"/>
                <a:gd name="T36" fmla="*/ 8 w 26"/>
                <a:gd name="T37" fmla="*/ 7 h 29"/>
                <a:gd name="T38" fmla="*/ 8 w 26"/>
                <a:gd name="T39" fmla="*/ 8 h 29"/>
                <a:gd name="T40" fmla="*/ 9 w 26"/>
                <a:gd name="T41" fmla="*/ 9 h 29"/>
                <a:gd name="T42" fmla="*/ 10 w 26"/>
                <a:gd name="T43" fmla="*/ 10 h 29"/>
                <a:gd name="T44" fmla="*/ 10 w 26"/>
                <a:gd name="T45" fmla="*/ 11 h 29"/>
                <a:gd name="T46" fmla="*/ 12 w 26"/>
                <a:gd name="T47" fmla="*/ 13 h 29"/>
                <a:gd name="T48" fmla="*/ 14 w 26"/>
                <a:gd name="T49" fmla="*/ 15 h 29"/>
                <a:gd name="T50" fmla="*/ 15 w 26"/>
                <a:gd name="T51" fmla="*/ 18 h 29"/>
                <a:gd name="T52" fmla="*/ 17 w 26"/>
                <a:gd name="T53" fmla="*/ 20 h 29"/>
                <a:gd name="T54" fmla="*/ 19 w 26"/>
                <a:gd name="T55" fmla="*/ 22 h 29"/>
                <a:gd name="T56" fmla="*/ 20 w 26"/>
                <a:gd name="T57" fmla="*/ 23 h 29"/>
                <a:gd name="T58" fmla="*/ 21 w 26"/>
                <a:gd name="T59" fmla="*/ 24 h 29"/>
                <a:gd name="T60" fmla="*/ 22 w 26"/>
                <a:gd name="T61" fmla="*/ 25 h 29"/>
                <a:gd name="T62" fmla="*/ 23 w 26"/>
                <a:gd name="T63" fmla="*/ 26 h 29"/>
                <a:gd name="T64" fmla="*/ 24 w 26"/>
                <a:gd name="T65" fmla="*/ 27 h 29"/>
                <a:gd name="T66" fmla="*/ 25 w 26"/>
                <a:gd name="T67" fmla="*/ 27 h 29"/>
                <a:gd name="T68" fmla="*/ 26 w 26"/>
                <a:gd name="T69" fmla="*/ 28 h 29"/>
                <a:gd name="T70" fmla="*/ 26 w 26"/>
                <a:gd name="T71" fmla="*/ 28 h 29"/>
                <a:gd name="T72" fmla="*/ 21 w 26"/>
                <a:gd name="T73" fmla="*/ 9 h 29"/>
                <a:gd name="T74" fmla="*/ 2 w 26"/>
                <a:gd name="T75" fmla="*/ 0 h 29"/>
                <a:gd name="T76" fmla="*/ 7 w 26"/>
                <a:gd name="T77"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 h="29">
                  <a:moveTo>
                    <a:pt x="7" y="20"/>
                  </a:moveTo>
                  <a:cubicBezTo>
                    <a:pt x="13" y="27"/>
                    <a:pt x="23" y="29"/>
                    <a:pt x="26" y="29"/>
                  </a:cubicBezTo>
                  <a:cubicBezTo>
                    <a:pt x="25" y="29"/>
                    <a:pt x="25" y="29"/>
                    <a:pt x="25" y="29"/>
                  </a:cubicBezTo>
                  <a:cubicBezTo>
                    <a:pt x="25" y="28"/>
                    <a:pt x="25" y="28"/>
                    <a:pt x="25" y="28"/>
                  </a:cubicBezTo>
                  <a:cubicBezTo>
                    <a:pt x="24" y="27"/>
                    <a:pt x="24" y="27"/>
                    <a:pt x="24" y="27"/>
                  </a:cubicBezTo>
                  <a:cubicBezTo>
                    <a:pt x="23" y="27"/>
                    <a:pt x="23" y="27"/>
                    <a:pt x="23" y="27"/>
                  </a:cubicBezTo>
                  <a:cubicBezTo>
                    <a:pt x="22" y="26"/>
                    <a:pt x="22" y="26"/>
                    <a:pt x="22" y="26"/>
                  </a:cubicBezTo>
                  <a:cubicBezTo>
                    <a:pt x="21" y="25"/>
                    <a:pt x="21" y="25"/>
                    <a:pt x="21" y="25"/>
                  </a:cubicBezTo>
                  <a:cubicBezTo>
                    <a:pt x="20" y="24"/>
                    <a:pt x="20" y="24"/>
                    <a:pt x="20" y="24"/>
                  </a:cubicBezTo>
                  <a:cubicBezTo>
                    <a:pt x="19" y="23"/>
                    <a:pt x="19" y="23"/>
                    <a:pt x="19" y="23"/>
                  </a:cubicBezTo>
                  <a:cubicBezTo>
                    <a:pt x="18" y="22"/>
                    <a:pt x="17" y="21"/>
                    <a:pt x="17" y="20"/>
                  </a:cubicBezTo>
                  <a:cubicBezTo>
                    <a:pt x="16" y="19"/>
                    <a:pt x="15" y="19"/>
                    <a:pt x="15" y="18"/>
                  </a:cubicBezTo>
                  <a:cubicBezTo>
                    <a:pt x="14" y="17"/>
                    <a:pt x="14" y="16"/>
                    <a:pt x="13" y="16"/>
                  </a:cubicBezTo>
                  <a:cubicBezTo>
                    <a:pt x="13" y="15"/>
                    <a:pt x="12" y="14"/>
                    <a:pt x="12" y="13"/>
                  </a:cubicBezTo>
                  <a:cubicBezTo>
                    <a:pt x="11" y="13"/>
                    <a:pt x="11" y="12"/>
                    <a:pt x="10" y="11"/>
                  </a:cubicBezTo>
                  <a:cubicBezTo>
                    <a:pt x="10" y="10"/>
                    <a:pt x="10" y="10"/>
                    <a:pt x="10" y="10"/>
                  </a:cubicBezTo>
                  <a:cubicBezTo>
                    <a:pt x="9" y="10"/>
                    <a:pt x="9" y="10"/>
                    <a:pt x="9" y="10"/>
                  </a:cubicBezTo>
                  <a:cubicBezTo>
                    <a:pt x="9" y="9"/>
                    <a:pt x="9" y="9"/>
                    <a:pt x="8" y="8"/>
                  </a:cubicBezTo>
                  <a:cubicBezTo>
                    <a:pt x="8" y="7"/>
                    <a:pt x="8" y="7"/>
                    <a:pt x="8" y="7"/>
                  </a:cubicBezTo>
                  <a:cubicBezTo>
                    <a:pt x="8" y="7"/>
                    <a:pt x="8" y="7"/>
                    <a:pt x="8" y="8"/>
                  </a:cubicBezTo>
                  <a:cubicBezTo>
                    <a:pt x="9" y="8"/>
                    <a:pt x="9" y="9"/>
                    <a:pt x="9" y="9"/>
                  </a:cubicBezTo>
                  <a:cubicBezTo>
                    <a:pt x="10" y="10"/>
                    <a:pt x="10" y="10"/>
                    <a:pt x="10" y="10"/>
                  </a:cubicBezTo>
                  <a:cubicBezTo>
                    <a:pt x="10" y="11"/>
                    <a:pt x="10" y="11"/>
                    <a:pt x="10" y="11"/>
                  </a:cubicBezTo>
                  <a:cubicBezTo>
                    <a:pt x="11" y="12"/>
                    <a:pt x="11" y="12"/>
                    <a:pt x="12" y="13"/>
                  </a:cubicBezTo>
                  <a:cubicBezTo>
                    <a:pt x="12" y="14"/>
                    <a:pt x="13" y="15"/>
                    <a:pt x="14" y="15"/>
                  </a:cubicBezTo>
                  <a:cubicBezTo>
                    <a:pt x="14" y="16"/>
                    <a:pt x="15" y="17"/>
                    <a:pt x="15" y="18"/>
                  </a:cubicBezTo>
                  <a:cubicBezTo>
                    <a:pt x="16" y="18"/>
                    <a:pt x="17" y="19"/>
                    <a:pt x="17" y="20"/>
                  </a:cubicBezTo>
                  <a:cubicBezTo>
                    <a:pt x="18" y="21"/>
                    <a:pt x="19" y="21"/>
                    <a:pt x="19" y="22"/>
                  </a:cubicBezTo>
                  <a:cubicBezTo>
                    <a:pt x="20" y="22"/>
                    <a:pt x="20" y="23"/>
                    <a:pt x="20" y="23"/>
                  </a:cubicBezTo>
                  <a:cubicBezTo>
                    <a:pt x="21" y="24"/>
                    <a:pt x="21" y="24"/>
                    <a:pt x="21" y="24"/>
                  </a:cubicBezTo>
                  <a:cubicBezTo>
                    <a:pt x="22" y="25"/>
                    <a:pt x="22" y="25"/>
                    <a:pt x="22" y="25"/>
                  </a:cubicBezTo>
                  <a:cubicBezTo>
                    <a:pt x="23" y="26"/>
                    <a:pt x="23" y="26"/>
                    <a:pt x="23" y="26"/>
                  </a:cubicBezTo>
                  <a:cubicBezTo>
                    <a:pt x="24" y="27"/>
                    <a:pt x="24" y="27"/>
                    <a:pt x="24" y="27"/>
                  </a:cubicBezTo>
                  <a:cubicBezTo>
                    <a:pt x="25" y="27"/>
                    <a:pt x="25" y="27"/>
                    <a:pt x="25" y="27"/>
                  </a:cubicBezTo>
                  <a:cubicBezTo>
                    <a:pt x="26" y="28"/>
                    <a:pt x="26" y="28"/>
                    <a:pt x="26" y="28"/>
                  </a:cubicBezTo>
                  <a:cubicBezTo>
                    <a:pt x="26" y="28"/>
                    <a:pt x="26" y="28"/>
                    <a:pt x="26" y="28"/>
                  </a:cubicBezTo>
                  <a:cubicBezTo>
                    <a:pt x="26" y="25"/>
                    <a:pt x="26" y="15"/>
                    <a:pt x="21" y="9"/>
                  </a:cubicBezTo>
                  <a:cubicBezTo>
                    <a:pt x="14" y="0"/>
                    <a:pt x="2" y="0"/>
                    <a:pt x="2" y="0"/>
                  </a:cubicBezTo>
                  <a:cubicBezTo>
                    <a:pt x="2" y="0"/>
                    <a:pt x="0" y="12"/>
                    <a:pt x="7" y="20"/>
                  </a:cubicBezTo>
                  <a:close/>
                </a:path>
              </a:pathLst>
            </a:custGeom>
            <a:solidFill>
              <a:srgbClr val="9BA1AD"/>
            </a:solidFill>
            <a:ln>
              <a:noFill/>
            </a:ln>
          </p:spPr>
          <p:txBody>
            <a:bodyPr vert="horz" wrap="square" lIns="91440" tIns="45720" rIns="91440" bIns="45720" numCol="1" anchor="t" anchorCtr="0" compatLnSpc="1"/>
            <a:lstStyle/>
            <a:p>
              <a:endParaRPr lang="en-US" dirty="0"/>
            </a:p>
          </p:txBody>
        </p:sp>
        <p:sp>
          <p:nvSpPr>
            <p:cNvPr id="66" name="Freeform 218"/>
            <p:cNvSpPr/>
            <p:nvPr/>
          </p:nvSpPr>
          <p:spPr bwMode="auto">
            <a:xfrm>
              <a:off x="5461316" y="2641711"/>
              <a:ext cx="297977" cy="309895"/>
            </a:xfrm>
            <a:custGeom>
              <a:avLst/>
              <a:gdLst>
                <a:gd name="T0" fmla="*/ 15 w 21"/>
                <a:gd name="T1" fmla="*/ 15 h 22"/>
                <a:gd name="T2" fmla="*/ 1 w 21"/>
                <a:gd name="T3" fmla="*/ 22 h 22"/>
                <a:gd name="T4" fmla="*/ 1 w 21"/>
                <a:gd name="T5" fmla="*/ 22 h 22"/>
                <a:gd name="T6" fmla="*/ 2 w 21"/>
                <a:gd name="T7" fmla="*/ 22 h 22"/>
                <a:gd name="T8" fmla="*/ 3 w 21"/>
                <a:gd name="T9" fmla="*/ 21 h 22"/>
                <a:gd name="T10" fmla="*/ 3 w 21"/>
                <a:gd name="T11" fmla="*/ 20 h 22"/>
                <a:gd name="T12" fmla="*/ 4 w 21"/>
                <a:gd name="T13" fmla="*/ 20 h 22"/>
                <a:gd name="T14" fmla="*/ 5 w 21"/>
                <a:gd name="T15" fmla="*/ 19 h 22"/>
                <a:gd name="T16" fmla="*/ 6 w 21"/>
                <a:gd name="T17" fmla="*/ 18 h 22"/>
                <a:gd name="T18" fmla="*/ 6 w 21"/>
                <a:gd name="T19" fmla="*/ 17 h 22"/>
                <a:gd name="T20" fmla="*/ 8 w 21"/>
                <a:gd name="T21" fmla="*/ 15 h 22"/>
                <a:gd name="T22" fmla="*/ 9 w 21"/>
                <a:gd name="T23" fmla="*/ 14 h 22"/>
                <a:gd name="T24" fmla="*/ 11 w 21"/>
                <a:gd name="T25" fmla="*/ 12 h 22"/>
                <a:gd name="T26" fmla="*/ 12 w 21"/>
                <a:gd name="T27" fmla="*/ 10 h 22"/>
                <a:gd name="T28" fmla="*/ 13 w 21"/>
                <a:gd name="T29" fmla="*/ 8 h 22"/>
                <a:gd name="T30" fmla="*/ 13 w 21"/>
                <a:gd name="T31" fmla="*/ 8 h 22"/>
                <a:gd name="T32" fmla="*/ 14 w 21"/>
                <a:gd name="T33" fmla="*/ 7 h 22"/>
                <a:gd name="T34" fmla="*/ 14 w 21"/>
                <a:gd name="T35" fmla="*/ 6 h 22"/>
                <a:gd name="T36" fmla="*/ 15 w 21"/>
                <a:gd name="T37" fmla="*/ 5 h 22"/>
                <a:gd name="T38" fmla="*/ 14 w 21"/>
                <a:gd name="T39" fmla="*/ 6 h 22"/>
                <a:gd name="T40" fmla="*/ 14 w 21"/>
                <a:gd name="T41" fmla="*/ 7 h 22"/>
                <a:gd name="T42" fmla="*/ 13 w 21"/>
                <a:gd name="T43" fmla="*/ 8 h 22"/>
                <a:gd name="T44" fmla="*/ 13 w 21"/>
                <a:gd name="T45" fmla="*/ 8 h 22"/>
                <a:gd name="T46" fmla="*/ 12 w 21"/>
                <a:gd name="T47" fmla="*/ 10 h 22"/>
                <a:gd name="T48" fmla="*/ 10 w 21"/>
                <a:gd name="T49" fmla="*/ 12 h 22"/>
                <a:gd name="T50" fmla="*/ 9 w 21"/>
                <a:gd name="T51" fmla="*/ 13 h 22"/>
                <a:gd name="T52" fmla="*/ 8 w 21"/>
                <a:gd name="T53" fmla="*/ 15 h 22"/>
                <a:gd name="T54" fmla="*/ 6 w 21"/>
                <a:gd name="T55" fmla="*/ 17 h 22"/>
                <a:gd name="T56" fmla="*/ 5 w 21"/>
                <a:gd name="T57" fmla="*/ 18 h 22"/>
                <a:gd name="T58" fmla="*/ 4 w 21"/>
                <a:gd name="T59" fmla="*/ 18 h 22"/>
                <a:gd name="T60" fmla="*/ 4 w 21"/>
                <a:gd name="T61" fmla="*/ 19 h 22"/>
                <a:gd name="T62" fmla="*/ 3 w 21"/>
                <a:gd name="T63" fmla="*/ 20 h 22"/>
                <a:gd name="T64" fmla="*/ 2 w 21"/>
                <a:gd name="T65" fmla="*/ 20 h 22"/>
                <a:gd name="T66" fmla="*/ 1 w 21"/>
                <a:gd name="T67" fmla="*/ 21 h 22"/>
                <a:gd name="T68" fmla="*/ 1 w 21"/>
                <a:gd name="T69" fmla="*/ 21 h 22"/>
                <a:gd name="T70" fmla="*/ 1 w 21"/>
                <a:gd name="T71" fmla="*/ 21 h 22"/>
                <a:gd name="T72" fmla="*/ 5 w 21"/>
                <a:gd name="T73" fmla="*/ 6 h 22"/>
                <a:gd name="T74" fmla="*/ 20 w 21"/>
                <a:gd name="T75" fmla="*/ 0 h 22"/>
                <a:gd name="T76" fmla="*/ 15 w 21"/>
                <a:gd name="T77" fmla="*/ 1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 h="22">
                  <a:moveTo>
                    <a:pt x="15" y="15"/>
                  </a:moveTo>
                  <a:cubicBezTo>
                    <a:pt x="11" y="21"/>
                    <a:pt x="3" y="22"/>
                    <a:pt x="1" y="22"/>
                  </a:cubicBezTo>
                  <a:cubicBezTo>
                    <a:pt x="1" y="22"/>
                    <a:pt x="1" y="22"/>
                    <a:pt x="1" y="22"/>
                  </a:cubicBezTo>
                  <a:cubicBezTo>
                    <a:pt x="2" y="22"/>
                    <a:pt x="2" y="22"/>
                    <a:pt x="2" y="22"/>
                  </a:cubicBezTo>
                  <a:cubicBezTo>
                    <a:pt x="3" y="21"/>
                    <a:pt x="3" y="21"/>
                    <a:pt x="3" y="21"/>
                  </a:cubicBezTo>
                  <a:cubicBezTo>
                    <a:pt x="3" y="20"/>
                    <a:pt x="3" y="20"/>
                    <a:pt x="3" y="20"/>
                  </a:cubicBezTo>
                  <a:cubicBezTo>
                    <a:pt x="4" y="20"/>
                    <a:pt x="4" y="20"/>
                    <a:pt x="4" y="20"/>
                  </a:cubicBezTo>
                  <a:cubicBezTo>
                    <a:pt x="5" y="19"/>
                    <a:pt x="5" y="19"/>
                    <a:pt x="5" y="19"/>
                  </a:cubicBezTo>
                  <a:cubicBezTo>
                    <a:pt x="6" y="18"/>
                    <a:pt x="6" y="18"/>
                    <a:pt x="6" y="18"/>
                  </a:cubicBezTo>
                  <a:cubicBezTo>
                    <a:pt x="6" y="17"/>
                    <a:pt x="6" y="17"/>
                    <a:pt x="6" y="17"/>
                  </a:cubicBezTo>
                  <a:cubicBezTo>
                    <a:pt x="7" y="17"/>
                    <a:pt x="7" y="16"/>
                    <a:pt x="8" y="15"/>
                  </a:cubicBezTo>
                  <a:cubicBezTo>
                    <a:pt x="8" y="15"/>
                    <a:pt x="9" y="14"/>
                    <a:pt x="9" y="14"/>
                  </a:cubicBezTo>
                  <a:cubicBezTo>
                    <a:pt x="10" y="13"/>
                    <a:pt x="10" y="12"/>
                    <a:pt x="11" y="12"/>
                  </a:cubicBezTo>
                  <a:cubicBezTo>
                    <a:pt x="11" y="11"/>
                    <a:pt x="12" y="11"/>
                    <a:pt x="12" y="10"/>
                  </a:cubicBezTo>
                  <a:cubicBezTo>
                    <a:pt x="12" y="10"/>
                    <a:pt x="13" y="9"/>
                    <a:pt x="13" y="8"/>
                  </a:cubicBezTo>
                  <a:cubicBezTo>
                    <a:pt x="13" y="8"/>
                    <a:pt x="13" y="8"/>
                    <a:pt x="13" y="8"/>
                  </a:cubicBezTo>
                  <a:cubicBezTo>
                    <a:pt x="14" y="7"/>
                    <a:pt x="14" y="7"/>
                    <a:pt x="14" y="7"/>
                  </a:cubicBezTo>
                  <a:cubicBezTo>
                    <a:pt x="14" y="7"/>
                    <a:pt x="14" y="6"/>
                    <a:pt x="14" y="6"/>
                  </a:cubicBezTo>
                  <a:cubicBezTo>
                    <a:pt x="15" y="5"/>
                    <a:pt x="15" y="5"/>
                    <a:pt x="15" y="5"/>
                  </a:cubicBezTo>
                  <a:cubicBezTo>
                    <a:pt x="15" y="5"/>
                    <a:pt x="15" y="5"/>
                    <a:pt x="14" y="6"/>
                  </a:cubicBezTo>
                  <a:cubicBezTo>
                    <a:pt x="14" y="6"/>
                    <a:pt x="14" y="7"/>
                    <a:pt x="14" y="7"/>
                  </a:cubicBezTo>
                  <a:cubicBezTo>
                    <a:pt x="13" y="8"/>
                    <a:pt x="13" y="8"/>
                    <a:pt x="13" y="8"/>
                  </a:cubicBezTo>
                  <a:cubicBezTo>
                    <a:pt x="13" y="8"/>
                    <a:pt x="13" y="8"/>
                    <a:pt x="13" y="8"/>
                  </a:cubicBezTo>
                  <a:cubicBezTo>
                    <a:pt x="12" y="9"/>
                    <a:pt x="12" y="9"/>
                    <a:pt x="12" y="10"/>
                  </a:cubicBezTo>
                  <a:cubicBezTo>
                    <a:pt x="11" y="10"/>
                    <a:pt x="11" y="11"/>
                    <a:pt x="10" y="12"/>
                  </a:cubicBezTo>
                  <a:cubicBezTo>
                    <a:pt x="10" y="12"/>
                    <a:pt x="10" y="13"/>
                    <a:pt x="9" y="13"/>
                  </a:cubicBezTo>
                  <a:cubicBezTo>
                    <a:pt x="9" y="14"/>
                    <a:pt x="8" y="15"/>
                    <a:pt x="8" y="15"/>
                  </a:cubicBezTo>
                  <a:cubicBezTo>
                    <a:pt x="7" y="16"/>
                    <a:pt x="6" y="16"/>
                    <a:pt x="6" y="17"/>
                  </a:cubicBezTo>
                  <a:cubicBezTo>
                    <a:pt x="5" y="18"/>
                    <a:pt x="5" y="18"/>
                    <a:pt x="5" y="18"/>
                  </a:cubicBezTo>
                  <a:cubicBezTo>
                    <a:pt x="4" y="18"/>
                    <a:pt x="4" y="18"/>
                    <a:pt x="4" y="18"/>
                  </a:cubicBezTo>
                  <a:cubicBezTo>
                    <a:pt x="4" y="19"/>
                    <a:pt x="4" y="19"/>
                    <a:pt x="4" y="19"/>
                  </a:cubicBezTo>
                  <a:cubicBezTo>
                    <a:pt x="3" y="20"/>
                    <a:pt x="3" y="20"/>
                    <a:pt x="3" y="20"/>
                  </a:cubicBezTo>
                  <a:cubicBezTo>
                    <a:pt x="2" y="20"/>
                    <a:pt x="2" y="20"/>
                    <a:pt x="2" y="20"/>
                  </a:cubicBezTo>
                  <a:cubicBezTo>
                    <a:pt x="1" y="21"/>
                    <a:pt x="1" y="21"/>
                    <a:pt x="1" y="21"/>
                  </a:cubicBezTo>
                  <a:cubicBezTo>
                    <a:pt x="1" y="21"/>
                    <a:pt x="1" y="21"/>
                    <a:pt x="1" y="21"/>
                  </a:cubicBezTo>
                  <a:cubicBezTo>
                    <a:pt x="1" y="21"/>
                    <a:pt x="1" y="21"/>
                    <a:pt x="1" y="21"/>
                  </a:cubicBezTo>
                  <a:cubicBezTo>
                    <a:pt x="0" y="19"/>
                    <a:pt x="0" y="12"/>
                    <a:pt x="5" y="6"/>
                  </a:cubicBezTo>
                  <a:cubicBezTo>
                    <a:pt x="10" y="0"/>
                    <a:pt x="20" y="0"/>
                    <a:pt x="20" y="0"/>
                  </a:cubicBezTo>
                  <a:cubicBezTo>
                    <a:pt x="20" y="0"/>
                    <a:pt x="21" y="9"/>
                    <a:pt x="15" y="15"/>
                  </a:cubicBezTo>
                  <a:close/>
                </a:path>
              </a:pathLst>
            </a:custGeom>
            <a:solidFill>
              <a:srgbClr val="9BA1AD"/>
            </a:solidFill>
            <a:ln>
              <a:noFill/>
            </a:ln>
          </p:spPr>
          <p:txBody>
            <a:bodyPr vert="horz" wrap="square" lIns="91440" tIns="45720" rIns="91440" bIns="45720" numCol="1" anchor="t" anchorCtr="0" compatLnSpc="1"/>
            <a:lstStyle/>
            <a:p>
              <a:endParaRPr lang="en-US"/>
            </a:p>
          </p:txBody>
        </p:sp>
      </p:grpSp>
      <p:grpSp>
        <p:nvGrpSpPr>
          <p:cNvPr id="67" name="Group 84"/>
          <p:cNvGrpSpPr/>
          <p:nvPr/>
        </p:nvGrpSpPr>
        <p:grpSpPr>
          <a:xfrm>
            <a:off x="844913" y="4244232"/>
            <a:ext cx="663575" cy="1535376"/>
            <a:chOff x="311686" y="4771504"/>
            <a:chExt cx="663575" cy="1535376"/>
          </a:xfrm>
        </p:grpSpPr>
        <p:sp>
          <p:nvSpPr>
            <p:cNvPr id="68" name="Freeform 23"/>
            <p:cNvSpPr/>
            <p:nvPr/>
          </p:nvSpPr>
          <p:spPr bwMode="auto">
            <a:xfrm>
              <a:off x="311686" y="4771504"/>
              <a:ext cx="329499" cy="1224182"/>
            </a:xfrm>
            <a:custGeom>
              <a:avLst/>
              <a:gdLst/>
              <a:ahLst/>
              <a:cxnLst>
                <a:cxn ang="0">
                  <a:pos x="144" y="0"/>
                </a:cxn>
                <a:cxn ang="0">
                  <a:pos x="144" y="6"/>
                </a:cxn>
                <a:cxn ang="0">
                  <a:pos x="144" y="535"/>
                </a:cxn>
                <a:cxn ang="0">
                  <a:pos x="144" y="535"/>
                </a:cxn>
                <a:cxn ang="0">
                  <a:pos x="138" y="535"/>
                </a:cxn>
                <a:cxn ang="0">
                  <a:pos x="122" y="529"/>
                </a:cxn>
                <a:cxn ang="0">
                  <a:pos x="100" y="521"/>
                </a:cxn>
                <a:cxn ang="0">
                  <a:pos x="86" y="513"/>
                </a:cxn>
                <a:cxn ang="0">
                  <a:pos x="72" y="503"/>
                </a:cxn>
                <a:cxn ang="0">
                  <a:pos x="58" y="493"/>
                </a:cxn>
                <a:cxn ang="0">
                  <a:pos x="46" y="479"/>
                </a:cxn>
                <a:cxn ang="0">
                  <a:pos x="34" y="463"/>
                </a:cxn>
                <a:cxn ang="0">
                  <a:pos x="22" y="445"/>
                </a:cxn>
                <a:cxn ang="0">
                  <a:pos x="14" y="423"/>
                </a:cxn>
                <a:cxn ang="0">
                  <a:pos x="6" y="399"/>
                </a:cxn>
                <a:cxn ang="0">
                  <a:pos x="2" y="371"/>
                </a:cxn>
                <a:cxn ang="0">
                  <a:pos x="0" y="339"/>
                </a:cxn>
                <a:cxn ang="0">
                  <a:pos x="0" y="339"/>
                </a:cxn>
                <a:cxn ang="0">
                  <a:pos x="2" y="309"/>
                </a:cxn>
                <a:cxn ang="0">
                  <a:pos x="6" y="280"/>
                </a:cxn>
                <a:cxn ang="0">
                  <a:pos x="14" y="250"/>
                </a:cxn>
                <a:cxn ang="0">
                  <a:pos x="22" y="220"/>
                </a:cxn>
                <a:cxn ang="0">
                  <a:pos x="34" y="190"/>
                </a:cxn>
                <a:cxn ang="0">
                  <a:pos x="46" y="162"/>
                </a:cxn>
                <a:cxn ang="0">
                  <a:pos x="72" y="110"/>
                </a:cxn>
                <a:cxn ang="0">
                  <a:pos x="100" y="66"/>
                </a:cxn>
                <a:cxn ang="0">
                  <a:pos x="122" y="32"/>
                </a:cxn>
                <a:cxn ang="0">
                  <a:pos x="144" y="0"/>
                </a:cxn>
                <a:cxn ang="0">
                  <a:pos x="144" y="0"/>
                </a:cxn>
              </a:cxnLst>
              <a:rect l="0" t="0" r="r" b="b"/>
              <a:pathLst>
                <a:path w="144" h="535">
                  <a:moveTo>
                    <a:pt x="144" y="0"/>
                  </a:moveTo>
                  <a:lnTo>
                    <a:pt x="144" y="6"/>
                  </a:lnTo>
                  <a:lnTo>
                    <a:pt x="144" y="535"/>
                  </a:lnTo>
                  <a:lnTo>
                    <a:pt x="144" y="535"/>
                  </a:lnTo>
                  <a:lnTo>
                    <a:pt x="138" y="535"/>
                  </a:lnTo>
                  <a:lnTo>
                    <a:pt x="122" y="529"/>
                  </a:lnTo>
                  <a:lnTo>
                    <a:pt x="100" y="521"/>
                  </a:lnTo>
                  <a:lnTo>
                    <a:pt x="86" y="513"/>
                  </a:lnTo>
                  <a:lnTo>
                    <a:pt x="72" y="503"/>
                  </a:lnTo>
                  <a:lnTo>
                    <a:pt x="58" y="493"/>
                  </a:lnTo>
                  <a:lnTo>
                    <a:pt x="46" y="479"/>
                  </a:lnTo>
                  <a:lnTo>
                    <a:pt x="34" y="463"/>
                  </a:lnTo>
                  <a:lnTo>
                    <a:pt x="22" y="445"/>
                  </a:lnTo>
                  <a:lnTo>
                    <a:pt x="14" y="423"/>
                  </a:lnTo>
                  <a:lnTo>
                    <a:pt x="6" y="399"/>
                  </a:lnTo>
                  <a:lnTo>
                    <a:pt x="2" y="371"/>
                  </a:lnTo>
                  <a:lnTo>
                    <a:pt x="0" y="339"/>
                  </a:lnTo>
                  <a:lnTo>
                    <a:pt x="0" y="339"/>
                  </a:lnTo>
                  <a:lnTo>
                    <a:pt x="2" y="309"/>
                  </a:lnTo>
                  <a:lnTo>
                    <a:pt x="6" y="280"/>
                  </a:lnTo>
                  <a:lnTo>
                    <a:pt x="14" y="250"/>
                  </a:lnTo>
                  <a:lnTo>
                    <a:pt x="22" y="220"/>
                  </a:lnTo>
                  <a:lnTo>
                    <a:pt x="34" y="190"/>
                  </a:lnTo>
                  <a:lnTo>
                    <a:pt x="46" y="162"/>
                  </a:lnTo>
                  <a:lnTo>
                    <a:pt x="72" y="110"/>
                  </a:lnTo>
                  <a:lnTo>
                    <a:pt x="100" y="66"/>
                  </a:lnTo>
                  <a:lnTo>
                    <a:pt x="122" y="32"/>
                  </a:lnTo>
                  <a:lnTo>
                    <a:pt x="144" y="0"/>
                  </a:lnTo>
                  <a:lnTo>
                    <a:pt x="144" y="0"/>
                  </a:lnTo>
                  <a:close/>
                </a:path>
              </a:pathLst>
            </a:custGeom>
            <a:solidFill>
              <a:schemeClr val="accent3"/>
            </a:solidFill>
            <a:ln w="9525">
              <a:noFill/>
              <a:round/>
            </a:ln>
          </p:spPr>
          <p:txBody>
            <a:bodyPr vert="horz" wrap="square" lIns="91440" tIns="45720" rIns="91440" bIns="45720" numCol="1" anchor="t" anchorCtr="0" compatLnSpc="1"/>
            <a:lstStyle/>
            <a:p>
              <a:pPr marL="0" marR="0" lvl="0" indent="0" algn="r" defTabSz="914400" rtl="1" eaLnBrk="1" fontAlgn="auto" latinLnBrk="0" hangingPunct="1">
                <a:lnSpc>
                  <a:spcPct val="100000"/>
                </a:lnSpc>
                <a:spcBef>
                  <a:spcPts val="0"/>
                </a:spcBef>
                <a:spcAft>
                  <a:spcPts val="0"/>
                </a:spcAft>
                <a:buClrTx/>
                <a:buSzTx/>
                <a:buFontTx/>
                <a:buNone/>
                <a:defRPr/>
              </a:pPr>
              <a:endParaRPr kumimoji="0" lang="ar-SA" sz="1800" b="0" i="0" u="none" strike="noStrike" kern="0" cap="none" spc="0" normalizeH="0" baseline="0" noProof="0">
                <a:ln>
                  <a:noFill/>
                </a:ln>
                <a:solidFill>
                  <a:srgbClr val="000000"/>
                </a:solidFill>
                <a:effectLst/>
                <a:uLnTx/>
                <a:uFillTx/>
                <a:cs typeface="Arial" panose="020B0604020202020204" pitchFamily="34" charset="0"/>
              </a:endParaRPr>
            </a:p>
          </p:txBody>
        </p:sp>
        <p:sp>
          <p:nvSpPr>
            <p:cNvPr id="69" name="Freeform 24"/>
            <p:cNvSpPr/>
            <p:nvPr/>
          </p:nvSpPr>
          <p:spPr bwMode="auto">
            <a:xfrm>
              <a:off x="641185" y="4771504"/>
              <a:ext cx="334076" cy="1224182"/>
            </a:xfrm>
            <a:custGeom>
              <a:avLst/>
              <a:gdLst/>
              <a:ahLst/>
              <a:cxnLst>
                <a:cxn ang="0">
                  <a:pos x="0" y="0"/>
                </a:cxn>
                <a:cxn ang="0">
                  <a:pos x="0" y="6"/>
                </a:cxn>
                <a:cxn ang="0">
                  <a:pos x="0" y="535"/>
                </a:cxn>
                <a:cxn ang="0">
                  <a:pos x="0" y="535"/>
                </a:cxn>
                <a:cxn ang="0">
                  <a:pos x="8" y="535"/>
                </a:cxn>
                <a:cxn ang="0">
                  <a:pos x="24" y="529"/>
                </a:cxn>
                <a:cxn ang="0">
                  <a:pos x="46" y="521"/>
                </a:cxn>
                <a:cxn ang="0">
                  <a:pos x="60" y="513"/>
                </a:cxn>
                <a:cxn ang="0">
                  <a:pos x="74" y="503"/>
                </a:cxn>
                <a:cxn ang="0">
                  <a:pos x="86" y="493"/>
                </a:cxn>
                <a:cxn ang="0">
                  <a:pos x="100" y="479"/>
                </a:cxn>
                <a:cxn ang="0">
                  <a:pos x="112" y="463"/>
                </a:cxn>
                <a:cxn ang="0">
                  <a:pos x="124" y="445"/>
                </a:cxn>
                <a:cxn ang="0">
                  <a:pos x="132" y="423"/>
                </a:cxn>
                <a:cxn ang="0">
                  <a:pos x="140" y="399"/>
                </a:cxn>
                <a:cxn ang="0">
                  <a:pos x="144" y="371"/>
                </a:cxn>
                <a:cxn ang="0">
                  <a:pos x="146" y="339"/>
                </a:cxn>
                <a:cxn ang="0">
                  <a:pos x="146" y="339"/>
                </a:cxn>
                <a:cxn ang="0">
                  <a:pos x="144" y="309"/>
                </a:cxn>
                <a:cxn ang="0">
                  <a:pos x="140" y="280"/>
                </a:cxn>
                <a:cxn ang="0">
                  <a:pos x="132" y="250"/>
                </a:cxn>
                <a:cxn ang="0">
                  <a:pos x="124" y="220"/>
                </a:cxn>
                <a:cxn ang="0">
                  <a:pos x="112" y="190"/>
                </a:cxn>
                <a:cxn ang="0">
                  <a:pos x="100" y="162"/>
                </a:cxn>
                <a:cxn ang="0">
                  <a:pos x="74" y="110"/>
                </a:cxn>
                <a:cxn ang="0">
                  <a:pos x="46" y="66"/>
                </a:cxn>
                <a:cxn ang="0">
                  <a:pos x="24" y="32"/>
                </a:cxn>
                <a:cxn ang="0">
                  <a:pos x="0" y="0"/>
                </a:cxn>
                <a:cxn ang="0">
                  <a:pos x="0" y="0"/>
                </a:cxn>
              </a:cxnLst>
              <a:rect l="0" t="0" r="r" b="b"/>
              <a:pathLst>
                <a:path w="146" h="535">
                  <a:moveTo>
                    <a:pt x="0" y="0"/>
                  </a:moveTo>
                  <a:lnTo>
                    <a:pt x="0" y="6"/>
                  </a:lnTo>
                  <a:lnTo>
                    <a:pt x="0" y="535"/>
                  </a:lnTo>
                  <a:lnTo>
                    <a:pt x="0" y="535"/>
                  </a:lnTo>
                  <a:lnTo>
                    <a:pt x="8" y="535"/>
                  </a:lnTo>
                  <a:lnTo>
                    <a:pt x="24" y="529"/>
                  </a:lnTo>
                  <a:lnTo>
                    <a:pt x="46" y="521"/>
                  </a:lnTo>
                  <a:lnTo>
                    <a:pt x="60" y="513"/>
                  </a:lnTo>
                  <a:lnTo>
                    <a:pt x="74" y="503"/>
                  </a:lnTo>
                  <a:lnTo>
                    <a:pt x="86" y="493"/>
                  </a:lnTo>
                  <a:lnTo>
                    <a:pt x="100" y="479"/>
                  </a:lnTo>
                  <a:lnTo>
                    <a:pt x="112" y="463"/>
                  </a:lnTo>
                  <a:lnTo>
                    <a:pt x="124" y="445"/>
                  </a:lnTo>
                  <a:lnTo>
                    <a:pt x="132" y="423"/>
                  </a:lnTo>
                  <a:lnTo>
                    <a:pt x="140" y="399"/>
                  </a:lnTo>
                  <a:lnTo>
                    <a:pt x="144" y="371"/>
                  </a:lnTo>
                  <a:lnTo>
                    <a:pt x="146" y="339"/>
                  </a:lnTo>
                  <a:lnTo>
                    <a:pt x="146" y="339"/>
                  </a:lnTo>
                  <a:lnTo>
                    <a:pt x="144" y="309"/>
                  </a:lnTo>
                  <a:lnTo>
                    <a:pt x="140" y="280"/>
                  </a:lnTo>
                  <a:lnTo>
                    <a:pt x="132" y="250"/>
                  </a:lnTo>
                  <a:lnTo>
                    <a:pt x="124" y="220"/>
                  </a:lnTo>
                  <a:lnTo>
                    <a:pt x="112" y="190"/>
                  </a:lnTo>
                  <a:lnTo>
                    <a:pt x="100" y="162"/>
                  </a:lnTo>
                  <a:lnTo>
                    <a:pt x="74" y="110"/>
                  </a:lnTo>
                  <a:lnTo>
                    <a:pt x="46" y="66"/>
                  </a:lnTo>
                  <a:lnTo>
                    <a:pt x="24" y="32"/>
                  </a:lnTo>
                  <a:lnTo>
                    <a:pt x="0" y="0"/>
                  </a:lnTo>
                  <a:lnTo>
                    <a:pt x="0" y="0"/>
                  </a:lnTo>
                  <a:close/>
                </a:path>
              </a:pathLst>
            </a:custGeom>
            <a:solidFill>
              <a:schemeClr val="accent3">
                <a:lumMod val="75000"/>
              </a:schemeClr>
            </a:solidFill>
            <a:ln w="9525">
              <a:noFill/>
              <a:round/>
            </a:ln>
          </p:spPr>
          <p:txBody>
            <a:bodyPr vert="horz" wrap="square" lIns="91440" tIns="45720" rIns="91440" bIns="45720" numCol="1" anchor="t" anchorCtr="0" compatLnSpc="1"/>
            <a:lstStyle/>
            <a:p>
              <a:pPr marL="0" marR="0" lvl="0" indent="0" algn="r" defTabSz="914400" rtl="1" eaLnBrk="1" fontAlgn="auto" latinLnBrk="0" hangingPunct="1">
                <a:lnSpc>
                  <a:spcPct val="100000"/>
                </a:lnSpc>
                <a:spcBef>
                  <a:spcPts val="0"/>
                </a:spcBef>
                <a:spcAft>
                  <a:spcPts val="0"/>
                </a:spcAft>
                <a:buClrTx/>
                <a:buSzTx/>
                <a:buFontTx/>
                <a:buNone/>
                <a:defRPr/>
              </a:pPr>
              <a:endParaRPr kumimoji="0" lang="ar-SA" sz="1800" b="0" i="0" u="none" strike="noStrike" kern="0" cap="none" spc="0" normalizeH="0" baseline="0" noProof="0">
                <a:ln>
                  <a:noFill/>
                </a:ln>
                <a:solidFill>
                  <a:srgbClr val="000000"/>
                </a:solidFill>
                <a:effectLst/>
                <a:uLnTx/>
                <a:uFillTx/>
                <a:cs typeface="Arial" panose="020B0604020202020204" pitchFamily="34" charset="0"/>
              </a:endParaRPr>
            </a:p>
          </p:txBody>
        </p:sp>
        <p:sp>
          <p:nvSpPr>
            <p:cNvPr id="70" name="Freeform 25"/>
            <p:cNvSpPr/>
            <p:nvPr/>
          </p:nvSpPr>
          <p:spPr bwMode="auto">
            <a:xfrm>
              <a:off x="485588" y="5435079"/>
              <a:ext cx="324923" cy="871801"/>
            </a:xfrm>
            <a:custGeom>
              <a:avLst/>
              <a:gdLst/>
              <a:ahLst/>
              <a:cxnLst>
                <a:cxn ang="0">
                  <a:pos x="142" y="139"/>
                </a:cxn>
                <a:cxn ang="0">
                  <a:pos x="92" y="189"/>
                </a:cxn>
                <a:cxn ang="0">
                  <a:pos x="84" y="79"/>
                </a:cxn>
                <a:cxn ang="0">
                  <a:pos x="108" y="33"/>
                </a:cxn>
                <a:cxn ang="0">
                  <a:pos x="82" y="55"/>
                </a:cxn>
                <a:cxn ang="0">
                  <a:pos x="68" y="0"/>
                </a:cxn>
                <a:cxn ang="0">
                  <a:pos x="54" y="71"/>
                </a:cxn>
                <a:cxn ang="0">
                  <a:pos x="28" y="49"/>
                </a:cxn>
                <a:cxn ang="0">
                  <a:pos x="52" y="95"/>
                </a:cxn>
                <a:cxn ang="0">
                  <a:pos x="50" y="167"/>
                </a:cxn>
                <a:cxn ang="0">
                  <a:pos x="0" y="117"/>
                </a:cxn>
                <a:cxn ang="0">
                  <a:pos x="48" y="181"/>
                </a:cxn>
                <a:cxn ang="0">
                  <a:pos x="32" y="381"/>
                </a:cxn>
                <a:cxn ang="0">
                  <a:pos x="68" y="381"/>
                </a:cxn>
                <a:cxn ang="0">
                  <a:pos x="106" y="381"/>
                </a:cxn>
                <a:cxn ang="0">
                  <a:pos x="92" y="203"/>
                </a:cxn>
                <a:cxn ang="0">
                  <a:pos x="142" y="139"/>
                </a:cxn>
              </a:cxnLst>
              <a:rect l="0" t="0" r="r" b="b"/>
              <a:pathLst>
                <a:path w="142" h="381">
                  <a:moveTo>
                    <a:pt x="142" y="139"/>
                  </a:moveTo>
                  <a:lnTo>
                    <a:pt x="92" y="189"/>
                  </a:lnTo>
                  <a:lnTo>
                    <a:pt x="84" y="79"/>
                  </a:lnTo>
                  <a:lnTo>
                    <a:pt x="108" y="33"/>
                  </a:lnTo>
                  <a:lnTo>
                    <a:pt x="82" y="55"/>
                  </a:lnTo>
                  <a:lnTo>
                    <a:pt x="68" y="0"/>
                  </a:lnTo>
                  <a:lnTo>
                    <a:pt x="54" y="71"/>
                  </a:lnTo>
                  <a:lnTo>
                    <a:pt x="28" y="49"/>
                  </a:lnTo>
                  <a:lnTo>
                    <a:pt x="52" y="95"/>
                  </a:lnTo>
                  <a:lnTo>
                    <a:pt x="50" y="167"/>
                  </a:lnTo>
                  <a:lnTo>
                    <a:pt x="0" y="117"/>
                  </a:lnTo>
                  <a:lnTo>
                    <a:pt x="48" y="181"/>
                  </a:lnTo>
                  <a:lnTo>
                    <a:pt x="32" y="381"/>
                  </a:lnTo>
                  <a:lnTo>
                    <a:pt x="68" y="381"/>
                  </a:lnTo>
                  <a:lnTo>
                    <a:pt x="106" y="381"/>
                  </a:lnTo>
                  <a:lnTo>
                    <a:pt x="92" y="203"/>
                  </a:lnTo>
                  <a:lnTo>
                    <a:pt x="142" y="139"/>
                  </a:lnTo>
                  <a:close/>
                </a:path>
              </a:pathLst>
            </a:custGeom>
            <a:solidFill>
              <a:srgbClr val="81684F"/>
            </a:solidFill>
            <a:ln w="9525">
              <a:noFill/>
              <a:round/>
            </a:ln>
          </p:spPr>
          <p:txBody>
            <a:bodyPr vert="horz" wrap="square" lIns="91440" tIns="45720" rIns="91440" bIns="45720" numCol="1" anchor="t" anchorCtr="0" compatLnSpc="1"/>
            <a:lstStyle/>
            <a:p>
              <a:pPr marL="0" marR="0" lvl="0" indent="0" algn="r" defTabSz="914400" rtl="1" eaLnBrk="1" fontAlgn="auto" latinLnBrk="0" hangingPunct="1">
                <a:lnSpc>
                  <a:spcPct val="100000"/>
                </a:lnSpc>
                <a:spcBef>
                  <a:spcPts val="0"/>
                </a:spcBef>
                <a:spcAft>
                  <a:spcPts val="0"/>
                </a:spcAft>
                <a:buClrTx/>
                <a:buSzTx/>
                <a:buFontTx/>
                <a:buNone/>
                <a:defRPr/>
              </a:pPr>
              <a:endParaRPr kumimoji="0" lang="ar-SA" sz="1800" b="0" i="0" u="none" strike="noStrike" kern="0" cap="none" spc="0" normalizeH="0" baseline="0" noProof="0">
                <a:ln>
                  <a:noFill/>
                </a:ln>
                <a:solidFill>
                  <a:srgbClr val="000000"/>
                </a:solidFill>
                <a:effectLst/>
                <a:uLnTx/>
                <a:uFillTx/>
                <a:cs typeface="Arial" panose="020B0604020202020204" pitchFamily="34" charset="0"/>
              </a:endParaRPr>
            </a:p>
          </p:txBody>
        </p:sp>
      </p:grpSp>
      <p:grpSp>
        <p:nvGrpSpPr>
          <p:cNvPr id="71" name="Group 88"/>
          <p:cNvGrpSpPr/>
          <p:nvPr/>
        </p:nvGrpSpPr>
        <p:grpSpPr>
          <a:xfrm>
            <a:off x="4178679" y="4244232"/>
            <a:ext cx="663575" cy="1535376"/>
            <a:chOff x="311686" y="4771504"/>
            <a:chExt cx="663575" cy="1535376"/>
          </a:xfrm>
        </p:grpSpPr>
        <p:sp>
          <p:nvSpPr>
            <p:cNvPr id="72" name="Freeform 23"/>
            <p:cNvSpPr/>
            <p:nvPr/>
          </p:nvSpPr>
          <p:spPr bwMode="auto">
            <a:xfrm>
              <a:off x="311686" y="4771504"/>
              <a:ext cx="329499" cy="1224182"/>
            </a:xfrm>
            <a:custGeom>
              <a:avLst/>
              <a:gdLst/>
              <a:ahLst/>
              <a:cxnLst>
                <a:cxn ang="0">
                  <a:pos x="144" y="0"/>
                </a:cxn>
                <a:cxn ang="0">
                  <a:pos x="144" y="6"/>
                </a:cxn>
                <a:cxn ang="0">
                  <a:pos x="144" y="535"/>
                </a:cxn>
                <a:cxn ang="0">
                  <a:pos x="144" y="535"/>
                </a:cxn>
                <a:cxn ang="0">
                  <a:pos x="138" y="535"/>
                </a:cxn>
                <a:cxn ang="0">
                  <a:pos x="122" y="529"/>
                </a:cxn>
                <a:cxn ang="0">
                  <a:pos x="100" y="521"/>
                </a:cxn>
                <a:cxn ang="0">
                  <a:pos x="86" y="513"/>
                </a:cxn>
                <a:cxn ang="0">
                  <a:pos x="72" y="503"/>
                </a:cxn>
                <a:cxn ang="0">
                  <a:pos x="58" y="493"/>
                </a:cxn>
                <a:cxn ang="0">
                  <a:pos x="46" y="479"/>
                </a:cxn>
                <a:cxn ang="0">
                  <a:pos x="34" y="463"/>
                </a:cxn>
                <a:cxn ang="0">
                  <a:pos x="22" y="445"/>
                </a:cxn>
                <a:cxn ang="0">
                  <a:pos x="14" y="423"/>
                </a:cxn>
                <a:cxn ang="0">
                  <a:pos x="6" y="399"/>
                </a:cxn>
                <a:cxn ang="0">
                  <a:pos x="2" y="371"/>
                </a:cxn>
                <a:cxn ang="0">
                  <a:pos x="0" y="339"/>
                </a:cxn>
                <a:cxn ang="0">
                  <a:pos x="0" y="339"/>
                </a:cxn>
                <a:cxn ang="0">
                  <a:pos x="2" y="309"/>
                </a:cxn>
                <a:cxn ang="0">
                  <a:pos x="6" y="280"/>
                </a:cxn>
                <a:cxn ang="0">
                  <a:pos x="14" y="250"/>
                </a:cxn>
                <a:cxn ang="0">
                  <a:pos x="22" y="220"/>
                </a:cxn>
                <a:cxn ang="0">
                  <a:pos x="34" y="190"/>
                </a:cxn>
                <a:cxn ang="0">
                  <a:pos x="46" y="162"/>
                </a:cxn>
                <a:cxn ang="0">
                  <a:pos x="72" y="110"/>
                </a:cxn>
                <a:cxn ang="0">
                  <a:pos x="100" y="66"/>
                </a:cxn>
                <a:cxn ang="0">
                  <a:pos x="122" y="32"/>
                </a:cxn>
                <a:cxn ang="0">
                  <a:pos x="144" y="0"/>
                </a:cxn>
                <a:cxn ang="0">
                  <a:pos x="144" y="0"/>
                </a:cxn>
              </a:cxnLst>
              <a:rect l="0" t="0" r="r" b="b"/>
              <a:pathLst>
                <a:path w="144" h="535">
                  <a:moveTo>
                    <a:pt x="144" y="0"/>
                  </a:moveTo>
                  <a:lnTo>
                    <a:pt x="144" y="6"/>
                  </a:lnTo>
                  <a:lnTo>
                    <a:pt x="144" y="535"/>
                  </a:lnTo>
                  <a:lnTo>
                    <a:pt x="144" y="535"/>
                  </a:lnTo>
                  <a:lnTo>
                    <a:pt x="138" y="535"/>
                  </a:lnTo>
                  <a:lnTo>
                    <a:pt x="122" y="529"/>
                  </a:lnTo>
                  <a:lnTo>
                    <a:pt x="100" y="521"/>
                  </a:lnTo>
                  <a:lnTo>
                    <a:pt x="86" y="513"/>
                  </a:lnTo>
                  <a:lnTo>
                    <a:pt x="72" y="503"/>
                  </a:lnTo>
                  <a:lnTo>
                    <a:pt x="58" y="493"/>
                  </a:lnTo>
                  <a:lnTo>
                    <a:pt x="46" y="479"/>
                  </a:lnTo>
                  <a:lnTo>
                    <a:pt x="34" y="463"/>
                  </a:lnTo>
                  <a:lnTo>
                    <a:pt x="22" y="445"/>
                  </a:lnTo>
                  <a:lnTo>
                    <a:pt x="14" y="423"/>
                  </a:lnTo>
                  <a:lnTo>
                    <a:pt x="6" y="399"/>
                  </a:lnTo>
                  <a:lnTo>
                    <a:pt x="2" y="371"/>
                  </a:lnTo>
                  <a:lnTo>
                    <a:pt x="0" y="339"/>
                  </a:lnTo>
                  <a:lnTo>
                    <a:pt x="0" y="339"/>
                  </a:lnTo>
                  <a:lnTo>
                    <a:pt x="2" y="309"/>
                  </a:lnTo>
                  <a:lnTo>
                    <a:pt x="6" y="280"/>
                  </a:lnTo>
                  <a:lnTo>
                    <a:pt x="14" y="250"/>
                  </a:lnTo>
                  <a:lnTo>
                    <a:pt x="22" y="220"/>
                  </a:lnTo>
                  <a:lnTo>
                    <a:pt x="34" y="190"/>
                  </a:lnTo>
                  <a:lnTo>
                    <a:pt x="46" y="162"/>
                  </a:lnTo>
                  <a:lnTo>
                    <a:pt x="72" y="110"/>
                  </a:lnTo>
                  <a:lnTo>
                    <a:pt x="100" y="66"/>
                  </a:lnTo>
                  <a:lnTo>
                    <a:pt x="122" y="32"/>
                  </a:lnTo>
                  <a:lnTo>
                    <a:pt x="144" y="0"/>
                  </a:lnTo>
                  <a:lnTo>
                    <a:pt x="144" y="0"/>
                  </a:lnTo>
                  <a:close/>
                </a:path>
              </a:pathLst>
            </a:custGeom>
            <a:solidFill>
              <a:schemeClr val="accent3"/>
            </a:solidFill>
            <a:ln w="9525">
              <a:noFill/>
              <a:round/>
            </a:ln>
          </p:spPr>
          <p:txBody>
            <a:bodyPr vert="horz" wrap="square" lIns="91440" tIns="45720" rIns="91440" bIns="45720" numCol="1" anchor="t" anchorCtr="0" compatLnSpc="1"/>
            <a:lstStyle/>
            <a:p>
              <a:pPr marL="0" marR="0" lvl="0" indent="0" algn="r" defTabSz="914400" rtl="1" eaLnBrk="1" fontAlgn="auto" latinLnBrk="0" hangingPunct="1">
                <a:lnSpc>
                  <a:spcPct val="100000"/>
                </a:lnSpc>
                <a:spcBef>
                  <a:spcPts val="0"/>
                </a:spcBef>
                <a:spcAft>
                  <a:spcPts val="0"/>
                </a:spcAft>
                <a:buClrTx/>
                <a:buSzTx/>
                <a:buFontTx/>
                <a:buNone/>
                <a:defRPr/>
              </a:pPr>
              <a:endParaRPr kumimoji="0" lang="ar-SA" sz="1800" b="0" i="0" u="none" strike="noStrike" kern="0" cap="none" spc="0" normalizeH="0" baseline="0" noProof="0">
                <a:ln>
                  <a:noFill/>
                </a:ln>
                <a:solidFill>
                  <a:srgbClr val="000000"/>
                </a:solidFill>
                <a:effectLst/>
                <a:uLnTx/>
                <a:uFillTx/>
                <a:cs typeface="Arial" panose="020B0604020202020204" pitchFamily="34" charset="0"/>
              </a:endParaRPr>
            </a:p>
          </p:txBody>
        </p:sp>
        <p:sp>
          <p:nvSpPr>
            <p:cNvPr id="73" name="Freeform 24"/>
            <p:cNvSpPr/>
            <p:nvPr/>
          </p:nvSpPr>
          <p:spPr bwMode="auto">
            <a:xfrm>
              <a:off x="641185" y="4771504"/>
              <a:ext cx="334076" cy="1224182"/>
            </a:xfrm>
            <a:custGeom>
              <a:avLst/>
              <a:gdLst/>
              <a:ahLst/>
              <a:cxnLst>
                <a:cxn ang="0">
                  <a:pos x="0" y="0"/>
                </a:cxn>
                <a:cxn ang="0">
                  <a:pos x="0" y="6"/>
                </a:cxn>
                <a:cxn ang="0">
                  <a:pos x="0" y="535"/>
                </a:cxn>
                <a:cxn ang="0">
                  <a:pos x="0" y="535"/>
                </a:cxn>
                <a:cxn ang="0">
                  <a:pos x="8" y="535"/>
                </a:cxn>
                <a:cxn ang="0">
                  <a:pos x="24" y="529"/>
                </a:cxn>
                <a:cxn ang="0">
                  <a:pos x="46" y="521"/>
                </a:cxn>
                <a:cxn ang="0">
                  <a:pos x="60" y="513"/>
                </a:cxn>
                <a:cxn ang="0">
                  <a:pos x="74" y="503"/>
                </a:cxn>
                <a:cxn ang="0">
                  <a:pos x="86" y="493"/>
                </a:cxn>
                <a:cxn ang="0">
                  <a:pos x="100" y="479"/>
                </a:cxn>
                <a:cxn ang="0">
                  <a:pos x="112" y="463"/>
                </a:cxn>
                <a:cxn ang="0">
                  <a:pos x="124" y="445"/>
                </a:cxn>
                <a:cxn ang="0">
                  <a:pos x="132" y="423"/>
                </a:cxn>
                <a:cxn ang="0">
                  <a:pos x="140" y="399"/>
                </a:cxn>
                <a:cxn ang="0">
                  <a:pos x="144" y="371"/>
                </a:cxn>
                <a:cxn ang="0">
                  <a:pos x="146" y="339"/>
                </a:cxn>
                <a:cxn ang="0">
                  <a:pos x="146" y="339"/>
                </a:cxn>
                <a:cxn ang="0">
                  <a:pos x="144" y="309"/>
                </a:cxn>
                <a:cxn ang="0">
                  <a:pos x="140" y="280"/>
                </a:cxn>
                <a:cxn ang="0">
                  <a:pos x="132" y="250"/>
                </a:cxn>
                <a:cxn ang="0">
                  <a:pos x="124" y="220"/>
                </a:cxn>
                <a:cxn ang="0">
                  <a:pos x="112" y="190"/>
                </a:cxn>
                <a:cxn ang="0">
                  <a:pos x="100" y="162"/>
                </a:cxn>
                <a:cxn ang="0">
                  <a:pos x="74" y="110"/>
                </a:cxn>
                <a:cxn ang="0">
                  <a:pos x="46" y="66"/>
                </a:cxn>
                <a:cxn ang="0">
                  <a:pos x="24" y="32"/>
                </a:cxn>
                <a:cxn ang="0">
                  <a:pos x="0" y="0"/>
                </a:cxn>
                <a:cxn ang="0">
                  <a:pos x="0" y="0"/>
                </a:cxn>
              </a:cxnLst>
              <a:rect l="0" t="0" r="r" b="b"/>
              <a:pathLst>
                <a:path w="146" h="535">
                  <a:moveTo>
                    <a:pt x="0" y="0"/>
                  </a:moveTo>
                  <a:lnTo>
                    <a:pt x="0" y="6"/>
                  </a:lnTo>
                  <a:lnTo>
                    <a:pt x="0" y="535"/>
                  </a:lnTo>
                  <a:lnTo>
                    <a:pt x="0" y="535"/>
                  </a:lnTo>
                  <a:lnTo>
                    <a:pt x="8" y="535"/>
                  </a:lnTo>
                  <a:lnTo>
                    <a:pt x="24" y="529"/>
                  </a:lnTo>
                  <a:lnTo>
                    <a:pt x="46" y="521"/>
                  </a:lnTo>
                  <a:lnTo>
                    <a:pt x="60" y="513"/>
                  </a:lnTo>
                  <a:lnTo>
                    <a:pt x="74" y="503"/>
                  </a:lnTo>
                  <a:lnTo>
                    <a:pt x="86" y="493"/>
                  </a:lnTo>
                  <a:lnTo>
                    <a:pt x="100" y="479"/>
                  </a:lnTo>
                  <a:lnTo>
                    <a:pt x="112" y="463"/>
                  </a:lnTo>
                  <a:lnTo>
                    <a:pt x="124" y="445"/>
                  </a:lnTo>
                  <a:lnTo>
                    <a:pt x="132" y="423"/>
                  </a:lnTo>
                  <a:lnTo>
                    <a:pt x="140" y="399"/>
                  </a:lnTo>
                  <a:lnTo>
                    <a:pt x="144" y="371"/>
                  </a:lnTo>
                  <a:lnTo>
                    <a:pt x="146" y="339"/>
                  </a:lnTo>
                  <a:lnTo>
                    <a:pt x="146" y="339"/>
                  </a:lnTo>
                  <a:lnTo>
                    <a:pt x="144" y="309"/>
                  </a:lnTo>
                  <a:lnTo>
                    <a:pt x="140" y="280"/>
                  </a:lnTo>
                  <a:lnTo>
                    <a:pt x="132" y="250"/>
                  </a:lnTo>
                  <a:lnTo>
                    <a:pt x="124" y="220"/>
                  </a:lnTo>
                  <a:lnTo>
                    <a:pt x="112" y="190"/>
                  </a:lnTo>
                  <a:lnTo>
                    <a:pt x="100" y="162"/>
                  </a:lnTo>
                  <a:lnTo>
                    <a:pt x="74" y="110"/>
                  </a:lnTo>
                  <a:lnTo>
                    <a:pt x="46" y="66"/>
                  </a:lnTo>
                  <a:lnTo>
                    <a:pt x="24" y="32"/>
                  </a:lnTo>
                  <a:lnTo>
                    <a:pt x="0" y="0"/>
                  </a:lnTo>
                  <a:lnTo>
                    <a:pt x="0" y="0"/>
                  </a:lnTo>
                  <a:close/>
                </a:path>
              </a:pathLst>
            </a:custGeom>
            <a:solidFill>
              <a:schemeClr val="accent3">
                <a:lumMod val="75000"/>
              </a:schemeClr>
            </a:solidFill>
            <a:ln w="9525">
              <a:noFill/>
              <a:round/>
            </a:ln>
          </p:spPr>
          <p:txBody>
            <a:bodyPr vert="horz" wrap="square" lIns="91440" tIns="45720" rIns="91440" bIns="45720" numCol="1" anchor="t" anchorCtr="0" compatLnSpc="1"/>
            <a:lstStyle/>
            <a:p>
              <a:pPr marL="0" marR="0" lvl="0" indent="0" algn="r" defTabSz="914400" rtl="1" eaLnBrk="1" fontAlgn="auto" latinLnBrk="0" hangingPunct="1">
                <a:lnSpc>
                  <a:spcPct val="100000"/>
                </a:lnSpc>
                <a:spcBef>
                  <a:spcPts val="0"/>
                </a:spcBef>
                <a:spcAft>
                  <a:spcPts val="0"/>
                </a:spcAft>
                <a:buClrTx/>
                <a:buSzTx/>
                <a:buFontTx/>
                <a:buNone/>
                <a:defRPr/>
              </a:pPr>
              <a:endParaRPr kumimoji="0" lang="ar-SA" sz="1800" b="0" i="0" u="none" strike="noStrike" kern="0" cap="none" spc="0" normalizeH="0" baseline="0" noProof="0">
                <a:ln>
                  <a:noFill/>
                </a:ln>
                <a:solidFill>
                  <a:srgbClr val="000000"/>
                </a:solidFill>
                <a:effectLst/>
                <a:uLnTx/>
                <a:uFillTx/>
                <a:cs typeface="Arial" panose="020B0604020202020204" pitchFamily="34" charset="0"/>
              </a:endParaRPr>
            </a:p>
          </p:txBody>
        </p:sp>
        <p:sp>
          <p:nvSpPr>
            <p:cNvPr id="74" name="Freeform 25"/>
            <p:cNvSpPr/>
            <p:nvPr/>
          </p:nvSpPr>
          <p:spPr bwMode="auto">
            <a:xfrm>
              <a:off x="485588" y="5435079"/>
              <a:ext cx="324923" cy="871801"/>
            </a:xfrm>
            <a:custGeom>
              <a:avLst/>
              <a:gdLst/>
              <a:ahLst/>
              <a:cxnLst>
                <a:cxn ang="0">
                  <a:pos x="142" y="139"/>
                </a:cxn>
                <a:cxn ang="0">
                  <a:pos x="92" y="189"/>
                </a:cxn>
                <a:cxn ang="0">
                  <a:pos x="84" y="79"/>
                </a:cxn>
                <a:cxn ang="0">
                  <a:pos x="108" y="33"/>
                </a:cxn>
                <a:cxn ang="0">
                  <a:pos x="82" y="55"/>
                </a:cxn>
                <a:cxn ang="0">
                  <a:pos x="68" y="0"/>
                </a:cxn>
                <a:cxn ang="0">
                  <a:pos x="54" y="71"/>
                </a:cxn>
                <a:cxn ang="0">
                  <a:pos x="28" y="49"/>
                </a:cxn>
                <a:cxn ang="0">
                  <a:pos x="52" y="95"/>
                </a:cxn>
                <a:cxn ang="0">
                  <a:pos x="50" y="167"/>
                </a:cxn>
                <a:cxn ang="0">
                  <a:pos x="0" y="117"/>
                </a:cxn>
                <a:cxn ang="0">
                  <a:pos x="48" y="181"/>
                </a:cxn>
                <a:cxn ang="0">
                  <a:pos x="32" y="381"/>
                </a:cxn>
                <a:cxn ang="0">
                  <a:pos x="68" y="381"/>
                </a:cxn>
                <a:cxn ang="0">
                  <a:pos x="106" y="381"/>
                </a:cxn>
                <a:cxn ang="0">
                  <a:pos x="92" y="203"/>
                </a:cxn>
                <a:cxn ang="0">
                  <a:pos x="142" y="139"/>
                </a:cxn>
              </a:cxnLst>
              <a:rect l="0" t="0" r="r" b="b"/>
              <a:pathLst>
                <a:path w="142" h="381">
                  <a:moveTo>
                    <a:pt x="142" y="139"/>
                  </a:moveTo>
                  <a:lnTo>
                    <a:pt x="92" y="189"/>
                  </a:lnTo>
                  <a:lnTo>
                    <a:pt x="84" y="79"/>
                  </a:lnTo>
                  <a:lnTo>
                    <a:pt x="108" y="33"/>
                  </a:lnTo>
                  <a:lnTo>
                    <a:pt x="82" y="55"/>
                  </a:lnTo>
                  <a:lnTo>
                    <a:pt x="68" y="0"/>
                  </a:lnTo>
                  <a:lnTo>
                    <a:pt x="54" y="71"/>
                  </a:lnTo>
                  <a:lnTo>
                    <a:pt x="28" y="49"/>
                  </a:lnTo>
                  <a:lnTo>
                    <a:pt x="52" y="95"/>
                  </a:lnTo>
                  <a:lnTo>
                    <a:pt x="50" y="167"/>
                  </a:lnTo>
                  <a:lnTo>
                    <a:pt x="0" y="117"/>
                  </a:lnTo>
                  <a:lnTo>
                    <a:pt x="48" y="181"/>
                  </a:lnTo>
                  <a:lnTo>
                    <a:pt x="32" y="381"/>
                  </a:lnTo>
                  <a:lnTo>
                    <a:pt x="68" y="381"/>
                  </a:lnTo>
                  <a:lnTo>
                    <a:pt x="106" y="381"/>
                  </a:lnTo>
                  <a:lnTo>
                    <a:pt x="92" y="203"/>
                  </a:lnTo>
                  <a:lnTo>
                    <a:pt x="142" y="139"/>
                  </a:lnTo>
                  <a:close/>
                </a:path>
              </a:pathLst>
            </a:custGeom>
            <a:solidFill>
              <a:srgbClr val="81684F"/>
            </a:solidFill>
            <a:ln w="9525">
              <a:noFill/>
              <a:round/>
            </a:ln>
          </p:spPr>
          <p:txBody>
            <a:bodyPr vert="horz" wrap="square" lIns="91440" tIns="45720" rIns="91440" bIns="45720" numCol="1" anchor="t" anchorCtr="0" compatLnSpc="1"/>
            <a:lstStyle/>
            <a:p>
              <a:pPr marL="0" marR="0" lvl="0" indent="0" algn="r" defTabSz="914400" rtl="1" eaLnBrk="1" fontAlgn="auto" latinLnBrk="0" hangingPunct="1">
                <a:lnSpc>
                  <a:spcPct val="100000"/>
                </a:lnSpc>
                <a:spcBef>
                  <a:spcPts val="0"/>
                </a:spcBef>
                <a:spcAft>
                  <a:spcPts val="0"/>
                </a:spcAft>
                <a:buClrTx/>
                <a:buSzTx/>
                <a:buFontTx/>
                <a:buNone/>
                <a:defRPr/>
              </a:pPr>
              <a:endParaRPr kumimoji="0" lang="ar-SA" sz="1800" b="0" i="0" u="none" strike="noStrike" kern="0" cap="none" spc="0" normalizeH="0" baseline="0" noProof="0">
                <a:ln>
                  <a:noFill/>
                </a:ln>
                <a:solidFill>
                  <a:srgbClr val="000000"/>
                </a:solidFill>
                <a:effectLst/>
                <a:uLnTx/>
                <a:uFillTx/>
                <a:cs typeface="Arial" panose="020B0604020202020204" pitchFamily="34" charset="0"/>
              </a:endParaRPr>
            </a:p>
          </p:txBody>
        </p:sp>
      </p:grpSp>
      <p:grpSp>
        <p:nvGrpSpPr>
          <p:cNvPr id="75" name="组合 74"/>
          <p:cNvGrpSpPr/>
          <p:nvPr/>
        </p:nvGrpSpPr>
        <p:grpSpPr>
          <a:xfrm>
            <a:off x="284480" y="304800"/>
            <a:ext cx="2558858" cy="581149"/>
            <a:chOff x="4662605" y="245621"/>
            <a:chExt cx="2558858" cy="581149"/>
          </a:xfrm>
        </p:grpSpPr>
        <p:grpSp>
          <p:nvGrpSpPr>
            <p:cNvPr id="76" name="组合 75"/>
            <p:cNvGrpSpPr/>
            <p:nvPr/>
          </p:nvGrpSpPr>
          <p:grpSpPr>
            <a:xfrm>
              <a:off x="4662605" y="245621"/>
              <a:ext cx="2558858" cy="581149"/>
              <a:chOff x="7799505" y="1198121"/>
              <a:chExt cx="2558858" cy="581149"/>
            </a:xfrm>
          </p:grpSpPr>
          <p:grpSp>
            <p:nvGrpSpPr>
              <p:cNvPr id="84" name="组合 83"/>
              <p:cNvGrpSpPr/>
              <p:nvPr/>
            </p:nvGrpSpPr>
            <p:grpSpPr>
              <a:xfrm flipH="1">
                <a:off x="7799505" y="1198121"/>
                <a:ext cx="960120" cy="581149"/>
                <a:chOff x="9787459" y="1304801"/>
                <a:chExt cx="960120" cy="581149"/>
              </a:xfrm>
            </p:grpSpPr>
            <p:grpSp>
              <p:nvGrpSpPr>
                <p:cNvPr id="87" name="组合 86"/>
                <p:cNvGrpSpPr/>
                <p:nvPr/>
              </p:nvGrpSpPr>
              <p:grpSpPr>
                <a:xfrm>
                  <a:off x="9858579" y="1340361"/>
                  <a:ext cx="889000" cy="503679"/>
                  <a:chOff x="7378700" y="2527300"/>
                  <a:chExt cx="889000" cy="1090950"/>
                </a:xfrm>
              </p:grpSpPr>
              <p:cxnSp>
                <p:nvCxnSpPr>
                  <p:cNvPr id="90" name="直接连接符 89"/>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88" name="椭圆 87"/>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文本框 84"/>
              <p:cNvSpPr txBox="1"/>
              <p:nvPr/>
            </p:nvSpPr>
            <p:spPr>
              <a:xfrm>
                <a:off x="7854116" y="131188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86" name="矩形 85"/>
              <p:cNvSpPr/>
              <p:nvPr/>
            </p:nvSpPr>
            <p:spPr>
              <a:xfrm>
                <a:off x="8123456" y="1276218"/>
                <a:ext cx="2234907" cy="461665"/>
              </a:xfrm>
              <a:prstGeom prst="rect">
                <a:avLst/>
              </a:prstGeom>
            </p:spPr>
            <p:txBody>
              <a:bodyPr wrap="none">
                <a:spAutoFit/>
              </a:bodyPr>
              <a:lstStyle/>
              <a:p>
                <a:r>
                  <a:rPr lang="zh-CN" altLang="en-US" sz="2400" dirty="0"/>
                  <a:t>  蓝牙连接模块</a:t>
                </a:r>
                <a:endParaRPr lang="zh-CN" altLang="en-US" sz="2400" dirty="0"/>
              </a:p>
            </p:txBody>
          </p:sp>
        </p:grpSp>
        <p:grpSp>
          <p:nvGrpSpPr>
            <p:cNvPr id="77" name="组合 76"/>
            <p:cNvGrpSpPr/>
            <p:nvPr/>
          </p:nvGrpSpPr>
          <p:grpSpPr>
            <a:xfrm flipV="1">
              <a:off x="6189979" y="245621"/>
              <a:ext cx="960120" cy="581149"/>
              <a:chOff x="9787459" y="1304801"/>
              <a:chExt cx="960120" cy="581149"/>
            </a:xfrm>
          </p:grpSpPr>
          <p:grpSp>
            <p:nvGrpSpPr>
              <p:cNvPr id="78" name="组合 77"/>
              <p:cNvGrpSpPr/>
              <p:nvPr/>
            </p:nvGrpSpPr>
            <p:grpSpPr>
              <a:xfrm>
                <a:off x="9858579" y="1340361"/>
                <a:ext cx="889000" cy="503679"/>
                <a:chOff x="7378700" y="2527300"/>
                <a:chExt cx="889000" cy="1090950"/>
              </a:xfrm>
            </p:grpSpPr>
            <p:cxnSp>
              <p:nvCxnSpPr>
                <p:cNvPr id="81" name="直接连接符 80"/>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9" name="椭圆 78"/>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67"/>
                                        </p:tgtEl>
                                        <p:attrNameLst>
                                          <p:attrName>style.visibility</p:attrName>
                                        </p:attrNameLst>
                                      </p:cBhvr>
                                      <p:to>
                                        <p:strVal val="visible"/>
                                      </p:to>
                                    </p:set>
                                    <p:animEffect transition="in" filter="wipe(down)">
                                      <p:cBhvr>
                                        <p:cTn id="11" dur="500"/>
                                        <p:tgtEl>
                                          <p:spTgt spid="67"/>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71"/>
                                        </p:tgtEl>
                                        <p:attrNameLst>
                                          <p:attrName>style.visibility</p:attrName>
                                        </p:attrNameLst>
                                      </p:cBhvr>
                                      <p:to>
                                        <p:strVal val="visible"/>
                                      </p:to>
                                    </p:set>
                                    <p:animEffect transition="in" filter="wipe(down)">
                                      <p:cBhvr>
                                        <p:cTn id="15" dur="500"/>
                                        <p:tgtEl>
                                          <p:spTgt spid="71"/>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par>
                          <p:cTn id="28" fill="hold">
                            <p:stCondLst>
                              <p:cond delay="3000"/>
                            </p:stCondLst>
                            <p:childTnLst>
                              <p:par>
                                <p:cTn id="29" presetID="21" presetClass="entr" presetSubtype="1" fill="hold" grpId="0"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wheel(1)">
                                      <p:cBhvr>
                                        <p:cTn id="31" dur="750"/>
                                        <p:tgtEl>
                                          <p:spTgt spid="4"/>
                                        </p:tgtEl>
                                      </p:cBhvr>
                                    </p:animEffect>
                                  </p:childTnLst>
                                </p:cTn>
                              </p:par>
                            </p:childTnLst>
                          </p:cTn>
                        </p:par>
                        <p:par>
                          <p:cTn id="32" fill="hold">
                            <p:stCondLst>
                              <p:cond delay="4000"/>
                            </p:stCondLst>
                            <p:childTnLst>
                              <p:par>
                                <p:cTn id="33" presetID="10" presetClass="entr" presetSubtype="0" fill="hold" grpId="0"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500"/>
                                        <p:tgtEl>
                                          <p:spTgt spid="6"/>
                                        </p:tgtEl>
                                      </p:cBhvr>
                                    </p:animEffect>
                                  </p:childTnLst>
                                </p:cTn>
                              </p:par>
                            </p:childTnLst>
                          </p:cTn>
                        </p:par>
                        <p:par>
                          <p:cTn id="36" fill="hold">
                            <p:stCondLst>
                              <p:cond delay="4500"/>
                            </p:stCondLst>
                            <p:childTnLst>
                              <p:par>
                                <p:cTn id="37" presetID="10" presetClass="entr" presetSubtype="0" fill="hold" grpId="0"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500"/>
                                        <p:tgtEl>
                                          <p:spTgt spid="3"/>
                                        </p:tgtEl>
                                      </p:cBhvr>
                                    </p:animEffect>
                                  </p:childTnLst>
                                </p:cTn>
                              </p:par>
                            </p:childTnLst>
                          </p:cTn>
                        </p:par>
                        <p:par>
                          <p:cTn id="40" fill="hold">
                            <p:stCondLst>
                              <p:cond delay="5000"/>
                            </p:stCondLst>
                            <p:childTnLst>
                              <p:par>
                                <p:cTn id="41" presetID="21" presetClass="entr" presetSubtype="1" fill="hold" grpId="0" nodeType="after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heel(1)">
                                      <p:cBhvr>
                                        <p:cTn id="43" dur="750"/>
                                        <p:tgtEl>
                                          <p:spTgt spid="5"/>
                                        </p:tgtEl>
                                      </p:cBhvr>
                                    </p:animEffect>
                                  </p:childTnLst>
                                </p:cTn>
                              </p:par>
                            </p:childTnLst>
                          </p:cTn>
                        </p:par>
                        <p:par>
                          <p:cTn id="44" fill="hold">
                            <p:stCondLst>
                              <p:cond delay="6000"/>
                            </p:stCondLst>
                            <p:childTnLst>
                              <p:par>
                                <p:cTn id="45" presetID="10" presetClass="entr" presetSubtype="0"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500"/>
                                        <p:tgtEl>
                                          <p:spTgt spid="7"/>
                                        </p:tgtEl>
                                      </p:cBhvr>
                                    </p:animEffect>
                                  </p:childTnLst>
                                </p:cTn>
                              </p:par>
                              <p:par>
                                <p:cTn id="48" presetID="16" presetClass="entr" presetSubtype="21" fill="hold" nodeType="withEffect">
                                  <p:stCondLst>
                                    <p:cond delay="2000"/>
                                  </p:stCondLst>
                                  <p:childTnLst>
                                    <p:set>
                                      <p:cBhvr>
                                        <p:cTn id="49" dur="1" fill="hold">
                                          <p:stCondLst>
                                            <p:cond delay="0"/>
                                          </p:stCondLst>
                                        </p:cTn>
                                        <p:tgtEl>
                                          <p:spTgt spid="75"/>
                                        </p:tgtEl>
                                        <p:attrNameLst>
                                          <p:attrName>style.visibility</p:attrName>
                                        </p:attrNameLst>
                                      </p:cBhvr>
                                      <p:to>
                                        <p:strVal val="visible"/>
                                      </p:to>
                                    </p:set>
                                    <p:animEffect transition="in" filter="barn(inVertical)">
                                      <p:cBhvr>
                                        <p:cTn id="50"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Graphic spid="4" grpId="0">
        <p:bldAsOne/>
      </p:bldGraphic>
      <p:bldGraphic spid="5" grpId="0">
        <p:bldAsOne/>
      </p:bldGraphic>
      <p:bldP spid="6" grpId="0"/>
      <p:bldP spid="7" grpId="0"/>
      <p:bldP spid="8" grpId="0"/>
      <p:bldP spid="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759123" y="1357623"/>
            <a:ext cx="11201102" cy="5165093"/>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2000" b="1" dirty="0">
                <a:solidFill>
                  <a:schemeClr val="tx1"/>
                </a:solidFill>
              </a:rPr>
              <a:t>         </a:t>
            </a:r>
            <a:r>
              <a:rPr lang="zh-CN" altLang="en-US" sz="2000" b="1" u="sng" dirty="0">
                <a:solidFill>
                  <a:schemeClr val="tx1"/>
                </a:solidFill>
              </a:rPr>
              <a:t>当需要连接时</a:t>
            </a:r>
            <a:r>
              <a:rPr lang="en-US" altLang="zh-CN" sz="2000" b="1" u="sng" dirty="0">
                <a:solidFill>
                  <a:schemeClr val="tx1"/>
                </a:solidFill>
              </a:rPr>
              <a:t>, </a:t>
            </a:r>
            <a:r>
              <a:rPr lang="zh-CN" altLang="en-US" sz="2000" b="1" u="sng" dirty="0">
                <a:solidFill>
                  <a:schemeClr val="tx1"/>
                </a:solidFill>
              </a:rPr>
              <a:t>其中一台设备需要开放</a:t>
            </a:r>
            <a:r>
              <a:rPr lang="en-US" altLang="zh-CN" sz="2000" b="1" u="sng" dirty="0" err="1">
                <a:solidFill>
                  <a:schemeClr val="tx1"/>
                </a:solidFill>
              </a:rPr>
              <a:t>BluetoothServerSocket</a:t>
            </a:r>
            <a:r>
              <a:rPr lang="zh-CN" altLang="en-US" sz="2000" b="1" u="sng" dirty="0">
                <a:solidFill>
                  <a:schemeClr val="tx1"/>
                </a:solidFill>
              </a:rPr>
              <a:t>来充当服务器</a:t>
            </a:r>
            <a:r>
              <a:rPr lang="en-US" altLang="zh-CN" sz="2000" b="1" u="sng" dirty="0">
                <a:solidFill>
                  <a:schemeClr val="tx1"/>
                </a:solidFill>
              </a:rPr>
              <a:t>, </a:t>
            </a:r>
            <a:r>
              <a:rPr lang="zh-CN" altLang="en-US" sz="2000" b="1" u="sng" dirty="0">
                <a:solidFill>
                  <a:schemeClr val="tx1"/>
                </a:solidFill>
              </a:rPr>
              <a:t>服务器套接字是用来侦听传入的连接请求</a:t>
            </a:r>
            <a:r>
              <a:rPr lang="en-US" altLang="zh-CN" sz="2000" b="1" u="sng" dirty="0">
                <a:solidFill>
                  <a:schemeClr val="tx1"/>
                </a:solidFill>
              </a:rPr>
              <a:t>, </a:t>
            </a:r>
            <a:r>
              <a:rPr lang="zh-CN" altLang="en-US" sz="2000" b="1" u="sng" dirty="0">
                <a:solidFill>
                  <a:schemeClr val="tx1"/>
                </a:solidFill>
              </a:rPr>
              <a:t>并在接收后提供已连接的</a:t>
            </a:r>
            <a:r>
              <a:rPr lang="en-US" altLang="zh-CN" sz="2000" b="1" u="sng" dirty="0" err="1">
                <a:solidFill>
                  <a:schemeClr val="tx1"/>
                </a:solidFill>
              </a:rPr>
              <a:t>BluetoothSocket</a:t>
            </a:r>
            <a:r>
              <a:rPr lang="zh-CN" altLang="en-US" sz="2000" b="1" u="sng" dirty="0">
                <a:solidFill>
                  <a:schemeClr val="tx1"/>
                </a:solidFill>
              </a:rPr>
              <a:t>。</a:t>
            </a:r>
            <a:endParaRPr lang="en-US" altLang="zh-CN" sz="2000" b="1" u="sng" dirty="0">
              <a:solidFill>
                <a:schemeClr val="tx1"/>
              </a:solidFill>
            </a:endParaRPr>
          </a:p>
          <a:p>
            <a:pPr marL="0" indent="0">
              <a:lnSpc>
                <a:spcPct val="150000"/>
              </a:lnSpc>
              <a:buNone/>
            </a:pPr>
            <a:r>
              <a:rPr lang="en-US" altLang="zh-CN" sz="2000" b="1" dirty="0">
                <a:solidFill>
                  <a:schemeClr val="tx1"/>
                </a:solidFill>
              </a:rPr>
              <a:t>       </a:t>
            </a:r>
            <a:r>
              <a:rPr lang="en-US" altLang="zh-CN" sz="2000" b="1" u="sng" dirty="0">
                <a:solidFill>
                  <a:schemeClr val="tx1"/>
                </a:solidFill>
              </a:rPr>
              <a:t> </a:t>
            </a:r>
            <a:r>
              <a:rPr lang="zh-CN" altLang="en-US" sz="2000" b="1" u="sng" dirty="0">
                <a:solidFill>
                  <a:schemeClr val="tx1"/>
                </a:solidFill>
              </a:rPr>
              <a:t>服务端需要做的就是监听上面的主动连接程序的请求，回应是进行配对，还是进行连接对战。首先</a:t>
            </a:r>
            <a:r>
              <a:rPr lang="en-US" altLang="zh-CN" sz="2000" b="1" u="sng" dirty="0">
                <a:solidFill>
                  <a:schemeClr val="tx1"/>
                </a:solidFill>
              </a:rPr>
              <a:t>new</a:t>
            </a:r>
            <a:r>
              <a:rPr lang="zh-CN" altLang="en-US" sz="2000" b="1" u="sng" dirty="0">
                <a:solidFill>
                  <a:schemeClr val="tx1"/>
                </a:solidFill>
              </a:rPr>
              <a:t>一个线程然后通过</a:t>
            </a:r>
            <a:r>
              <a:rPr lang="en-US" altLang="zh-CN" sz="2000" b="1" u="sng" dirty="0">
                <a:solidFill>
                  <a:schemeClr val="tx1"/>
                </a:solidFill>
              </a:rPr>
              <a:t>accept()</a:t>
            </a:r>
            <a:r>
              <a:rPr lang="zh-CN" altLang="en-US" sz="2000" b="1" u="sng" dirty="0">
                <a:solidFill>
                  <a:schemeClr val="tx1"/>
                </a:solidFill>
              </a:rPr>
              <a:t>函数一直监听就可以了。然后如果接收配对就配对，对战就跳转到蓝牙对战的</a:t>
            </a:r>
            <a:r>
              <a:rPr lang="en-US" altLang="zh-CN" sz="2000" b="1" u="sng" dirty="0">
                <a:solidFill>
                  <a:schemeClr val="tx1"/>
                </a:solidFill>
              </a:rPr>
              <a:t>activity</a:t>
            </a:r>
            <a:r>
              <a:rPr lang="zh-CN" altLang="en-US" sz="2000" b="1" u="sng" dirty="0">
                <a:solidFill>
                  <a:schemeClr val="tx1"/>
                </a:solidFill>
              </a:rPr>
              <a:t>。</a:t>
            </a:r>
            <a:endParaRPr lang="en-US" altLang="zh-CN" sz="3200" b="1" u="sng" dirty="0">
              <a:solidFill>
                <a:schemeClr val="tx1"/>
              </a:solidFill>
            </a:endParaRPr>
          </a:p>
          <a:p>
            <a:pPr marL="0" indent="0">
              <a:lnSpc>
                <a:spcPct val="150000"/>
              </a:lnSpc>
              <a:buNone/>
            </a:pPr>
            <a:r>
              <a:rPr lang="en-US" altLang="zh-CN" sz="2000" dirty="0">
                <a:solidFill>
                  <a:schemeClr val="bg1">
                    <a:lumMod val="50000"/>
                  </a:schemeClr>
                </a:solidFill>
                <a:latin typeface="Lato Light" panose="020F0302020204030203" pitchFamily="34" charset="0"/>
              </a:rPr>
              <a:t>1</a:t>
            </a:r>
            <a:r>
              <a:rPr lang="zh-CN" altLang="en-US" sz="2000" dirty="0">
                <a:solidFill>
                  <a:schemeClr val="bg1">
                    <a:lumMod val="50000"/>
                  </a:schemeClr>
                </a:solidFill>
                <a:latin typeface="Lato Light" panose="020F0302020204030203" pitchFamily="34" charset="0"/>
              </a:rPr>
              <a:t>、获取</a:t>
            </a:r>
            <a:r>
              <a:rPr lang="en-US" altLang="zh-CN" sz="2000" dirty="0" err="1">
                <a:solidFill>
                  <a:schemeClr val="bg1">
                    <a:lumMod val="50000"/>
                  </a:schemeClr>
                </a:solidFill>
                <a:latin typeface="Lato Light" panose="020F0302020204030203" pitchFamily="34" charset="0"/>
              </a:rPr>
              <a:t>BluetoothServerSocket</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r>
              <a:rPr lang="en-US" altLang="zh-CN" sz="2000" dirty="0">
                <a:solidFill>
                  <a:schemeClr val="bg1">
                    <a:lumMod val="50000"/>
                  </a:schemeClr>
                </a:solidFill>
                <a:latin typeface="Lato Light" panose="020F0302020204030203" pitchFamily="34" charset="0"/>
              </a:rPr>
              <a:t>2</a:t>
            </a:r>
            <a:r>
              <a:rPr lang="zh-CN" altLang="en-US" sz="2000" dirty="0">
                <a:solidFill>
                  <a:schemeClr val="bg1">
                    <a:lumMod val="50000"/>
                  </a:schemeClr>
                </a:solidFill>
                <a:latin typeface="Lato Light" panose="020F0302020204030203" pitchFamily="34" charset="0"/>
              </a:rPr>
              <a:t>、侦听连接：调用</a:t>
            </a:r>
            <a:r>
              <a:rPr lang="en-US" altLang="zh-CN" sz="2000" dirty="0">
                <a:solidFill>
                  <a:schemeClr val="bg1">
                    <a:lumMod val="50000"/>
                  </a:schemeClr>
                </a:solidFill>
                <a:latin typeface="Lato Light" panose="020F0302020204030203" pitchFamily="34" charset="0"/>
              </a:rPr>
              <a:t>accept()</a:t>
            </a:r>
            <a:r>
              <a:rPr lang="zh-CN" altLang="en-US" sz="2000" dirty="0">
                <a:solidFill>
                  <a:schemeClr val="bg1">
                    <a:lumMod val="50000"/>
                  </a:schemeClr>
                </a:solidFill>
                <a:latin typeface="Lato Light" panose="020F0302020204030203" pitchFamily="34" charset="0"/>
              </a:rPr>
              <a:t>来侦听</a:t>
            </a:r>
            <a:r>
              <a:rPr lang="en-US" altLang="zh-CN" sz="2000" dirty="0">
                <a:solidFill>
                  <a:schemeClr val="bg1">
                    <a:lumMod val="50000"/>
                  </a:schemeClr>
                </a:solidFill>
                <a:latin typeface="Lato Light" panose="020F0302020204030203" pitchFamily="34" charset="0"/>
              </a:rPr>
              <a:t>, </a:t>
            </a:r>
            <a:r>
              <a:rPr lang="zh-CN" altLang="en-US" sz="2000" dirty="0">
                <a:solidFill>
                  <a:schemeClr val="bg1">
                    <a:lumMod val="50000"/>
                  </a:schemeClr>
                </a:solidFill>
                <a:latin typeface="Lato Light" panose="020F0302020204030203" pitchFamily="34" charset="0"/>
              </a:rPr>
              <a:t>需要放在子线程中</a:t>
            </a:r>
            <a:r>
              <a:rPr lang="en-US" altLang="zh-CN" sz="2000" dirty="0">
                <a:solidFill>
                  <a:schemeClr val="bg1">
                    <a:lumMod val="50000"/>
                  </a:schemeClr>
                </a:solidFill>
                <a:latin typeface="Lato Light" panose="020F0302020204030203" pitchFamily="34" charset="0"/>
              </a:rPr>
              <a:t>, </a:t>
            </a:r>
            <a:r>
              <a:rPr lang="zh-CN" altLang="en-US" sz="2000" dirty="0">
                <a:solidFill>
                  <a:schemeClr val="bg1">
                    <a:lumMod val="50000"/>
                  </a:schemeClr>
                </a:solidFill>
                <a:latin typeface="Lato Light" panose="020F0302020204030203" pitchFamily="34" charset="0"/>
              </a:rPr>
              <a:t>只有当发送的请求中的</a:t>
            </a:r>
            <a:r>
              <a:rPr lang="en-US" altLang="zh-CN" sz="2000" dirty="0">
                <a:solidFill>
                  <a:schemeClr val="bg1">
                    <a:lumMod val="50000"/>
                  </a:schemeClr>
                </a:solidFill>
                <a:latin typeface="Lato Light" panose="020F0302020204030203" pitchFamily="34" charset="0"/>
              </a:rPr>
              <a:t>UUID</a:t>
            </a:r>
            <a:r>
              <a:rPr lang="zh-CN" altLang="en-US" sz="2000" dirty="0">
                <a:solidFill>
                  <a:schemeClr val="bg1">
                    <a:lumMod val="50000"/>
                  </a:schemeClr>
                </a:solidFill>
                <a:latin typeface="Lato Light" panose="020F0302020204030203" pitchFamily="34" charset="0"/>
              </a:rPr>
              <a:t>与服务器套接字</a:t>
            </a:r>
            <a:r>
              <a:rPr lang="en-US" altLang="zh-CN" sz="2000" dirty="0">
                <a:solidFill>
                  <a:schemeClr val="bg1">
                    <a:lumMod val="50000"/>
                  </a:schemeClr>
                </a:solidFill>
                <a:latin typeface="Lato Light" panose="020F0302020204030203" pitchFamily="34" charset="0"/>
              </a:rPr>
              <a:t>UUID</a:t>
            </a:r>
            <a:r>
              <a:rPr lang="zh-CN" altLang="en-US" sz="2000" dirty="0">
                <a:solidFill>
                  <a:schemeClr val="bg1">
                    <a:lumMod val="50000"/>
                  </a:schemeClr>
                </a:solidFill>
                <a:latin typeface="Lato Light" panose="020F0302020204030203" pitchFamily="34" charset="0"/>
              </a:rPr>
              <a:t>相匹配时</a:t>
            </a:r>
            <a:r>
              <a:rPr lang="en-US" altLang="zh-CN" sz="2000" dirty="0">
                <a:solidFill>
                  <a:schemeClr val="bg1">
                    <a:lumMod val="50000"/>
                  </a:schemeClr>
                </a:solidFill>
                <a:latin typeface="Lato Light" panose="020F0302020204030203" pitchFamily="34" charset="0"/>
              </a:rPr>
              <a:t>, </a:t>
            </a:r>
            <a:r>
              <a:rPr lang="zh-CN" altLang="en-US" sz="2000" dirty="0">
                <a:solidFill>
                  <a:schemeClr val="bg1">
                    <a:lumMod val="50000"/>
                  </a:schemeClr>
                </a:solidFill>
                <a:latin typeface="Lato Light" panose="020F0302020204030203" pitchFamily="34" charset="0"/>
              </a:rPr>
              <a:t>才会被接受</a:t>
            </a:r>
            <a:r>
              <a:rPr lang="en-US" altLang="zh-CN" sz="2000" dirty="0">
                <a:solidFill>
                  <a:schemeClr val="bg1">
                    <a:lumMod val="50000"/>
                  </a:schemeClr>
                </a:solidFill>
                <a:latin typeface="Lato Light" panose="020F0302020204030203" pitchFamily="34" charset="0"/>
              </a:rPr>
              <a:t>.</a:t>
            </a:r>
            <a:r>
              <a:rPr lang="zh-CN" altLang="en-US" sz="2000" dirty="0">
                <a:solidFill>
                  <a:schemeClr val="bg1">
                    <a:lumMod val="50000"/>
                  </a:schemeClr>
                </a:solidFill>
                <a:latin typeface="Lato Light" panose="020F0302020204030203" pitchFamily="34" charset="0"/>
              </a:rPr>
              <a:t>返回已连接的</a:t>
            </a:r>
            <a:r>
              <a:rPr lang="en-US" altLang="zh-CN" sz="2000" dirty="0" err="1">
                <a:solidFill>
                  <a:schemeClr val="bg1">
                    <a:lumMod val="50000"/>
                  </a:schemeClr>
                </a:solidFill>
                <a:latin typeface="Lato Light" panose="020F0302020204030203" pitchFamily="34" charset="0"/>
              </a:rPr>
              <a:t>BluetoothSocket</a:t>
            </a:r>
            <a:r>
              <a:rPr lang="zh-CN" altLang="en-US" sz="2000" dirty="0">
                <a:solidFill>
                  <a:schemeClr val="bg1">
                    <a:lumMod val="50000"/>
                  </a:schemeClr>
                </a:solidFill>
                <a:latin typeface="Lato Light" panose="020F0302020204030203" pitchFamily="34" charset="0"/>
              </a:rPr>
              <a:t>。</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r>
              <a:rPr lang="en-US" altLang="zh-CN" sz="2000" dirty="0">
                <a:solidFill>
                  <a:schemeClr val="bg1">
                    <a:lumMod val="50000"/>
                  </a:schemeClr>
                </a:solidFill>
                <a:latin typeface="Lato Light" panose="020F0302020204030203" pitchFamily="34" charset="0"/>
              </a:rPr>
              <a:t>3</a:t>
            </a:r>
            <a:r>
              <a:rPr lang="zh-CN" altLang="en-US" sz="2000" dirty="0">
                <a:solidFill>
                  <a:schemeClr val="bg1">
                    <a:lumMod val="50000"/>
                  </a:schemeClr>
                </a:solidFill>
                <a:latin typeface="Lato Light" panose="020F0302020204030203" pitchFamily="34" charset="0"/>
              </a:rPr>
              <a:t>、释放</a:t>
            </a:r>
            <a:r>
              <a:rPr lang="en-US" altLang="zh-CN" sz="2000" dirty="0">
                <a:solidFill>
                  <a:schemeClr val="bg1">
                    <a:lumMod val="50000"/>
                  </a:schemeClr>
                </a:solidFill>
                <a:latin typeface="Lato Light" panose="020F0302020204030203" pitchFamily="34" charset="0"/>
              </a:rPr>
              <a:t>Server</a:t>
            </a:r>
            <a:r>
              <a:rPr lang="zh-CN" altLang="en-US" sz="2000" dirty="0">
                <a:solidFill>
                  <a:schemeClr val="bg1">
                    <a:lumMod val="50000"/>
                  </a:schemeClr>
                </a:solidFill>
                <a:latin typeface="Lato Light" panose="020F0302020204030203" pitchFamily="34" charset="0"/>
              </a:rPr>
              <a:t>：如果不需要与更多的连接</a:t>
            </a:r>
            <a:r>
              <a:rPr lang="en-US" altLang="zh-CN" sz="2000" dirty="0">
                <a:solidFill>
                  <a:schemeClr val="bg1">
                    <a:lumMod val="50000"/>
                  </a:schemeClr>
                </a:solidFill>
                <a:latin typeface="Lato Light" panose="020F0302020204030203" pitchFamily="34" charset="0"/>
              </a:rPr>
              <a:t>,</a:t>
            </a:r>
            <a:r>
              <a:rPr lang="zh-CN" altLang="en-US" sz="2000" dirty="0">
                <a:solidFill>
                  <a:schemeClr val="bg1">
                    <a:lumMod val="50000"/>
                  </a:schemeClr>
                </a:solidFill>
                <a:latin typeface="Lato Light" panose="020F0302020204030203" pitchFamily="34" charset="0"/>
              </a:rPr>
              <a:t>那么可以调用</a:t>
            </a:r>
            <a:r>
              <a:rPr lang="en-US" altLang="zh-CN" sz="2000" dirty="0">
                <a:solidFill>
                  <a:schemeClr val="bg1">
                    <a:lumMod val="50000"/>
                  </a:schemeClr>
                </a:solidFill>
                <a:latin typeface="Lato Light" panose="020F0302020204030203" pitchFamily="34" charset="0"/>
              </a:rPr>
              <a:t>close()</a:t>
            </a:r>
            <a:r>
              <a:rPr lang="zh-CN" altLang="en-US" sz="2000" dirty="0">
                <a:solidFill>
                  <a:schemeClr val="bg1">
                    <a:lumMod val="50000"/>
                  </a:schemeClr>
                </a:solidFill>
                <a:latin typeface="Lato Light" panose="020F0302020204030203" pitchFamily="34" charset="0"/>
              </a:rPr>
              <a:t>来释放所有资源。并不会关闭</a:t>
            </a:r>
            <a:r>
              <a:rPr lang="en-US" altLang="zh-CN" sz="2000" dirty="0">
                <a:solidFill>
                  <a:schemeClr val="bg1">
                    <a:lumMod val="50000"/>
                  </a:schemeClr>
                </a:solidFill>
                <a:latin typeface="Lato Light" panose="020F0302020204030203" pitchFamily="34" charset="0"/>
              </a:rPr>
              <a:t>accept</a:t>
            </a:r>
            <a:r>
              <a:rPr lang="zh-CN" altLang="en-US" sz="2000" dirty="0">
                <a:solidFill>
                  <a:schemeClr val="bg1">
                    <a:lumMod val="50000"/>
                  </a:schemeClr>
                </a:solidFill>
                <a:latin typeface="Lato Light" panose="020F0302020204030203" pitchFamily="34" charset="0"/>
              </a:rPr>
              <a:t>的已连接的</a:t>
            </a:r>
            <a:r>
              <a:rPr lang="en-US" altLang="zh-CN" sz="2000" dirty="0" err="1">
                <a:solidFill>
                  <a:schemeClr val="bg1">
                    <a:lumMod val="50000"/>
                  </a:schemeClr>
                </a:solidFill>
                <a:latin typeface="Lato Light" panose="020F0302020204030203" pitchFamily="34" charset="0"/>
              </a:rPr>
              <a:t>BluetoothSocket</a:t>
            </a:r>
            <a:r>
              <a:rPr lang="zh-CN" altLang="en-US" sz="2000" dirty="0">
                <a:solidFill>
                  <a:schemeClr val="bg1">
                    <a:lumMod val="50000"/>
                  </a:schemeClr>
                </a:solidFill>
                <a:latin typeface="Lato Light" panose="020F0302020204030203" pitchFamily="34" charset="0"/>
              </a:rPr>
              <a:t>。</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endParaRPr lang="en-US" altLang="zh-CN" sz="2000" dirty="0">
              <a:solidFill>
                <a:schemeClr val="bg1">
                  <a:lumMod val="50000"/>
                </a:schemeClr>
              </a:solidFill>
              <a:latin typeface="Lato Light" panose="020F0302020204030203" pitchFamily="34" charset="0"/>
            </a:endParaRPr>
          </a:p>
        </p:txBody>
      </p:sp>
      <p:grpSp>
        <p:nvGrpSpPr>
          <p:cNvPr id="62" name="组合 61"/>
          <p:cNvGrpSpPr/>
          <p:nvPr/>
        </p:nvGrpSpPr>
        <p:grpSpPr>
          <a:xfrm>
            <a:off x="759123" y="617092"/>
            <a:ext cx="3352855" cy="581149"/>
            <a:chOff x="4662605" y="245621"/>
            <a:chExt cx="3352855" cy="581149"/>
          </a:xfrm>
        </p:grpSpPr>
        <p:grpSp>
          <p:nvGrpSpPr>
            <p:cNvPr id="63" name="组合 62"/>
            <p:cNvGrpSpPr/>
            <p:nvPr/>
          </p:nvGrpSpPr>
          <p:grpSpPr>
            <a:xfrm>
              <a:off x="4662605" y="245621"/>
              <a:ext cx="2732129" cy="581149"/>
              <a:chOff x="7799505" y="1198121"/>
              <a:chExt cx="2732129"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148345" cy="461665"/>
              </a:xfrm>
              <a:prstGeom prst="rect">
                <a:avLst/>
              </a:prstGeom>
            </p:spPr>
            <p:txBody>
              <a:bodyPr wrap="none">
                <a:spAutoFit/>
              </a:bodyPr>
              <a:lstStyle/>
              <a:p>
                <a:r>
                  <a:rPr lang="zh-CN" altLang="en-US" sz="2400" dirty="0"/>
                  <a:t>     建立服务器</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1" name="TextBox 25"/>
          <p:cNvSpPr txBox="1"/>
          <p:nvPr/>
        </p:nvSpPr>
        <p:spPr>
          <a:xfrm>
            <a:off x="4732704" y="559519"/>
            <a:ext cx="6340197" cy="707886"/>
          </a:xfrm>
          <a:prstGeom prst="rect">
            <a:avLst/>
          </a:prstGeom>
          <a:noFill/>
        </p:spPr>
        <p:txBody>
          <a:bodyPr wrap="none" rtlCol="0">
            <a:spAutoFit/>
          </a:bodyPr>
          <a:lstStyle/>
          <a:p>
            <a:r>
              <a:rPr lang="zh-CN" altLang="en-US" sz="4000" b="1" dirty="0">
                <a:solidFill>
                  <a:schemeClr val="tx1">
                    <a:lumMod val="65000"/>
                    <a:lumOff val="35000"/>
                  </a:schemeClr>
                </a:solidFill>
                <a:latin typeface="Clear Sans" panose="020B0503030202020304" pitchFamily="34" charset="0"/>
                <a:cs typeface="Clear Sans" panose="020B0503030202020304" pitchFamily="34" charset="0"/>
              </a:rPr>
              <a:t>服务端的被动监听连接实现</a:t>
            </a:r>
            <a:endParaRPr lang="id-ID" sz="4000" b="1" dirty="0">
              <a:solidFill>
                <a:schemeClr val="tx1">
                  <a:lumMod val="65000"/>
                  <a:lumOff val="35000"/>
                </a:schemeClr>
              </a:solidFill>
              <a:latin typeface="Clear Sans" panose="020B0503030202020304" pitchFamily="34" charset="0"/>
              <a:cs typeface="Clear Sans" panose="020B05030302020203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6" presetClass="entr" presetSubtype="21" fill="hold" nodeType="withEffect">
                                  <p:stCondLst>
                                    <p:cond delay="200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759123" y="1357623"/>
            <a:ext cx="11201102" cy="5165093"/>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zh-CN" altLang="en-US" sz="2400" dirty="0">
                <a:solidFill>
                  <a:schemeClr val="tx1"/>
                </a:solidFill>
              </a:rPr>
              <a:t>        </a:t>
            </a:r>
            <a:r>
              <a:rPr lang="zh-CN" altLang="en-US" sz="2400" b="1" u="sng" dirty="0">
                <a:solidFill>
                  <a:schemeClr val="tx1"/>
                </a:solidFill>
              </a:rPr>
              <a:t>主要是为了能然上面的</a:t>
            </a:r>
            <a:r>
              <a:rPr lang="en-US" altLang="zh-CN" sz="2400" b="1" u="sng" dirty="0" err="1">
                <a:solidFill>
                  <a:schemeClr val="tx1"/>
                </a:solidFill>
              </a:rPr>
              <a:t>ServerSocket</a:t>
            </a:r>
            <a:r>
              <a:rPr lang="zh-CN" altLang="en-US" sz="2400" b="1" u="sng" dirty="0">
                <a:solidFill>
                  <a:schemeClr val="tx1"/>
                </a:solidFill>
              </a:rPr>
              <a:t>接收到请求。</a:t>
            </a:r>
            <a:endParaRPr lang="en-US" altLang="zh-CN" sz="2400" b="1" u="sng" dirty="0">
              <a:solidFill>
                <a:schemeClr val="tx1"/>
              </a:solidFill>
            </a:endParaRPr>
          </a:p>
          <a:p>
            <a:pPr marL="0" indent="0">
              <a:lnSpc>
                <a:spcPct val="150000"/>
              </a:lnSpc>
              <a:buNone/>
            </a:pPr>
            <a:r>
              <a:rPr lang="zh-CN" altLang="en-US" sz="2400" b="1" dirty="0">
                <a:solidFill>
                  <a:schemeClr val="tx1"/>
                </a:solidFill>
              </a:rPr>
              <a:t>        </a:t>
            </a:r>
            <a:r>
              <a:rPr lang="zh-CN" altLang="en-US" sz="2400" b="1" u="sng" dirty="0">
                <a:solidFill>
                  <a:schemeClr val="tx1"/>
                </a:solidFill>
              </a:rPr>
              <a:t>首先判断与这个</a:t>
            </a:r>
            <a:r>
              <a:rPr lang="en-US" altLang="zh-CN" sz="2400" b="1" u="sng" dirty="0">
                <a:solidFill>
                  <a:schemeClr val="tx1"/>
                </a:solidFill>
              </a:rPr>
              <a:t>device</a:t>
            </a:r>
            <a:r>
              <a:rPr lang="zh-CN" altLang="en-US" sz="2400" b="1" u="sng" dirty="0">
                <a:solidFill>
                  <a:schemeClr val="tx1"/>
                </a:solidFill>
              </a:rPr>
              <a:t>是否进行过配对，如果没有，就进行配对，如果已经进行过配对，就发送联机对战的请求，然后连接，然后跳转到</a:t>
            </a:r>
            <a:r>
              <a:rPr lang="en-US" altLang="zh-CN" sz="2400" b="1" u="sng" dirty="0" err="1">
                <a:solidFill>
                  <a:schemeClr val="tx1"/>
                </a:solidFill>
              </a:rPr>
              <a:t>BlueToothGameAty</a:t>
            </a:r>
            <a:r>
              <a:rPr lang="zh-CN" altLang="en-US" sz="2400" b="1" u="sng" dirty="0">
                <a:solidFill>
                  <a:schemeClr val="tx1"/>
                </a:solidFill>
              </a:rPr>
              <a:t>进行蓝牙对战。</a:t>
            </a:r>
            <a:endParaRPr lang="zh-CN" altLang="en-US" sz="2400" b="1" u="sng" dirty="0">
              <a:solidFill>
                <a:schemeClr val="tx1"/>
              </a:solidFill>
            </a:endParaRPr>
          </a:p>
          <a:p>
            <a:pPr marL="0" indent="0">
              <a:lnSpc>
                <a:spcPct val="150000"/>
              </a:lnSpc>
              <a:buNone/>
            </a:pPr>
            <a:r>
              <a:rPr lang="en-US" altLang="zh-CN" sz="2000" dirty="0">
                <a:solidFill>
                  <a:schemeClr val="bg1">
                    <a:lumMod val="50000"/>
                  </a:schemeClr>
                </a:solidFill>
                <a:latin typeface="Lato Light" panose="020F0302020204030203" pitchFamily="34" charset="0"/>
              </a:rPr>
              <a:t>1</a:t>
            </a:r>
            <a:r>
              <a:rPr lang="zh-CN" altLang="en-US" sz="2000" dirty="0">
                <a:solidFill>
                  <a:schemeClr val="bg1">
                    <a:lumMod val="50000"/>
                  </a:schemeClr>
                </a:solidFill>
                <a:latin typeface="Lato Light" panose="020F0302020204030203" pitchFamily="34" charset="0"/>
              </a:rPr>
              <a:t>、获取</a:t>
            </a:r>
            <a:r>
              <a:rPr lang="en-US" altLang="zh-CN" sz="2000" dirty="0" err="1">
                <a:solidFill>
                  <a:schemeClr val="bg1">
                    <a:lumMod val="50000"/>
                  </a:schemeClr>
                </a:solidFill>
                <a:latin typeface="Lato Light" panose="020F0302020204030203" pitchFamily="34" charset="0"/>
              </a:rPr>
              <a:t>BluetoothSocket</a:t>
            </a:r>
            <a:r>
              <a:rPr lang="zh-CN" altLang="en-US" sz="2000" dirty="0">
                <a:solidFill>
                  <a:schemeClr val="bg1">
                    <a:lumMod val="50000"/>
                  </a:schemeClr>
                </a:solidFill>
                <a:latin typeface="Lato Light" panose="020F0302020204030203" pitchFamily="34" charset="0"/>
              </a:rPr>
              <a:t>：</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r>
              <a:rPr lang="zh-CN" altLang="en-US" sz="2000" dirty="0">
                <a:solidFill>
                  <a:schemeClr val="bg1">
                    <a:lumMod val="50000"/>
                  </a:schemeClr>
                </a:solidFill>
                <a:latin typeface="Lato Light" panose="020F0302020204030203" pitchFamily="34" charset="0"/>
              </a:rPr>
              <a:t>先获取需要连接设备的</a:t>
            </a:r>
            <a:r>
              <a:rPr lang="en-US" altLang="zh-CN" sz="2000" dirty="0">
                <a:solidFill>
                  <a:schemeClr val="bg1">
                    <a:lumMod val="50000"/>
                  </a:schemeClr>
                </a:solidFill>
                <a:latin typeface="Lato Light" panose="020F0302020204030203" pitchFamily="34" charset="0"/>
              </a:rPr>
              <a:t>Device, </a:t>
            </a:r>
            <a:r>
              <a:rPr lang="zh-CN" altLang="en-US" sz="2000" dirty="0">
                <a:solidFill>
                  <a:schemeClr val="bg1">
                    <a:lumMod val="50000"/>
                  </a:schemeClr>
                </a:solidFill>
                <a:latin typeface="Lato Light" panose="020F0302020204030203" pitchFamily="34" charset="0"/>
              </a:rPr>
              <a:t>然后调用 </a:t>
            </a:r>
            <a:r>
              <a:rPr lang="en-US" altLang="zh-CN" sz="2000" dirty="0" err="1">
                <a:solidFill>
                  <a:schemeClr val="bg1">
                    <a:lumMod val="50000"/>
                  </a:schemeClr>
                </a:solidFill>
                <a:latin typeface="Lato Light" panose="020F0302020204030203" pitchFamily="34" charset="0"/>
              </a:rPr>
              <a:t>device.createRfcommSocketToServiceRecord</a:t>
            </a:r>
            <a:r>
              <a:rPr lang="en-US" altLang="zh-CN" sz="2000" dirty="0">
                <a:solidFill>
                  <a:schemeClr val="bg1">
                    <a:lumMod val="50000"/>
                  </a:schemeClr>
                </a:solidFill>
                <a:latin typeface="Lato Light" panose="020F0302020204030203" pitchFamily="34" charset="0"/>
              </a:rPr>
              <a:t>(</a:t>
            </a:r>
            <a:r>
              <a:rPr lang="en-US" altLang="zh-CN" sz="2000" dirty="0" err="1">
                <a:solidFill>
                  <a:schemeClr val="bg1">
                    <a:lumMod val="50000"/>
                  </a:schemeClr>
                </a:solidFill>
                <a:latin typeface="Lato Light" panose="020F0302020204030203" pitchFamily="34" charset="0"/>
              </a:rPr>
              <a:t>ConfigData.UUID</a:t>
            </a:r>
            <a:r>
              <a:rPr lang="en-US" altLang="zh-CN" sz="2000" dirty="0">
                <a:solidFill>
                  <a:schemeClr val="bg1">
                    <a:lumMod val="50000"/>
                  </a:schemeClr>
                </a:solidFill>
                <a:latin typeface="Lato Light" panose="020F0302020204030203" pitchFamily="34" charset="0"/>
              </a:rPr>
              <a:t>);</a:t>
            </a:r>
            <a:r>
              <a:rPr lang="zh-CN" altLang="en-US" sz="2000" dirty="0">
                <a:solidFill>
                  <a:schemeClr val="bg1">
                    <a:lumMod val="50000"/>
                  </a:schemeClr>
                </a:solidFill>
                <a:latin typeface="Lato Light" panose="020F0302020204030203" pitchFamily="34" charset="0"/>
              </a:rPr>
              <a:t>就能够获取然后再调用</a:t>
            </a:r>
            <a:r>
              <a:rPr lang="en-US" altLang="zh-CN" sz="2000" dirty="0" err="1">
                <a:solidFill>
                  <a:schemeClr val="bg1">
                    <a:lumMod val="50000"/>
                  </a:schemeClr>
                </a:solidFill>
                <a:latin typeface="Lato Light" panose="020F0302020204030203" pitchFamily="34" charset="0"/>
              </a:rPr>
              <a:t>bluetoothSocket.connect</a:t>
            </a:r>
            <a:r>
              <a:rPr lang="en-US" altLang="zh-CN" sz="2000" dirty="0">
                <a:solidFill>
                  <a:schemeClr val="bg1">
                    <a:lumMod val="50000"/>
                  </a:schemeClr>
                </a:solidFill>
                <a:latin typeface="Lato Light" panose="020F0302020204030203" pitchFamily="34" charset="0"/>
              </a:rPr>
              <a:t>()</a:t>
            </a:r>
            <a:r>
              <a:rPr lang="zh-CN" altLang="en-US" sz="2000" dirty="0">
                <a:solidFill>
                  <a:schemeClr val="bg1">
                    <a:lumMod val="50000"/>
                  </a:schemeClr>
                </a:solidFill>
                <a:latin typeface="Lato Light" panose="020F0302020204030203" pitchFamily="34" charset="0"/>
              </a:rPr>
              <a:t>就可以发起连接了</a:t>
            </a:r>
            <a:endParaRPr lang="en-US" altLang="zh-CN" sz="2000" dirty="0">
              <a:solidFill>
                <a:schemeClr val="bg1">
                  <a:lumMod val="50000"/>
                </a:schemeClr>
              </a:solidFill>
              <a:latin typeface="Lato Light" panose="020F0302020204030203" pitchFamily="34" charset="0"/>
            </a:endParaRPr>
          </a:p>
          <a:p>
            <a:pPr marL="0" indent="0">
              <a:lnSpc>
                <a:spcPct val="150000"/>
              </a:lnSpc>
              <a:buNone/>
            </a:pPr>
            <a:r>
              <a:rPr lang="zh-CN" altLang="en-US" sz="2000" b="1" dirty="0">
                <a:solidFill>
                  <a:schemeClr val="tx1"/>
                </a:solidFill>
                <a:latin typeface="Lato Light" panose="020F0302020204030203" pitchFamily="34" charset="0"/>
              </a:rPr>
              <a:t>注意：</a:t>
            </a:r>
            <a:r>
              <a:rPr lang="zh-CN" altLang="en-US" sz="2000" b="1" i="1" dirty="0"/>
              <a:t>调用</a:t>
            </a:r>
            <a:r>
              <a:rPr lang="en-US" altLang="zh-CN" sz="2000" b="1" i="1" dirty="0"/>
              <a:t>connect()</a:t>
            </a:r>
            <a:r>
              <a:rPr lang="zh-CN" altLang="en-US" sz="2000" b="1" i="1" dirty="0"/>
              <a:t>时</a:t>
            </a:r>
            <a:r>
              <a:rPr lang="en-US" altLang="zh-CN" sz="2000" b="1" i="1" dirty="0"/>
              <a:t>, </a:t>
            </a:r>
            <a:r>
              <a:rPr lang="zh-CN" altLang="en-US" sz="2000" b="1" i="1" dirty="0"/>
              <a:t>最好不要进行其他的蓝牙操作</a:t>
            </a:r>
            <a:r>
              <a:rPr lang="en-US" altLang="zh-CN" sz="2000" b="1" i="1" dirty="0"/>
              <a:t>, </a:t>
            </a:r>
            <a:r>
              <a:rPr lang="zh-CN" altLang="en-US" sz="2000" b="1" i="1" dirty="0"/>
              <a:t>不然连接速度很慢</a:t>
            </a:r>
            <a:r>
              <a:rPr lang="en-US" altLang="zh-CN" sz="2000" b="1" i="1" dirty="0"/>
              <a:t>, </a:t>
            </a:r>
            <a:r>
              <a:rPr lang="zh-CN" altLang="en-US" sz="2000" b="1" i="1" dirty="0"/>
              <a:t>也有可能会失败</a:t>
            </a:r>
            <a:r>
              <a:rPr lang="en-US" altLang="zh-CN" sz="2000" b="1" i="1" dirty="0"/>
              <a:t>.</a:t>
            </a:r>
            <a:endParaRPr lang="zh-CN" altLang="en-US" sz="2000" b="1" i="1" dirty="0">
              <a:solidFill>
                <a:schemeClr val="bg1">
                  <a:lumMod val="50000"/>
                </a:schemeClr>
              </a:solidFill>
              <a:latin typeface="Lato Light" panose="020F0302020204030203" pitchFamily="34" charset="0"/>
            </a:endParaRPr>
          </a:p>
        </p:txBody>
      </p:sp>
      <p:grpSp>
        <p:nvGrpSpPr>
          <p:cNvPr id="62" name="组合 61"/>
          <p:cNvGrpSpPr/>
          <p:nvPr/>
        </p:nvGrpSpPr>
        <p:grpSpPr>
          <a:xfrm>
            <a:off x="759123" y="617092"/>
            <a:ext cx="3352855" cy="581149"/>
            <a:chOff x="4662605" y="245621"/>
            <a:chExt cx="3352855" cy="581149"/>
          </a:xfrm>
        </p:grpSpPr>
        <p:grpSp>
          <p:nvGrpSpPr>
            <p:cNvPr id="63" name="组合 62"/>
            <p:cNvGrpSpPr/>
            <p:nvPr/>
          </p:nvGrpSpPr>
          <p:grpSpPr>
            <a:xfrm>
              <a:off x="4662605" y="245621"/>
              <a:ext cx="2732129" cy="581149"/>
              <a:chOff x="7799505" y="1198121"/>
              <a:chExt cx="2732129"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148345" cy="461665"/>
              </a:xfrm>
              <a:prstGeom prst="rect">
                <a:avLst/>
              </a:prstGeom>
            </p:spPr>
            <p:txBody>
              <a:bodyPr wrap="none">
                <a:spAutoFit/>
              </a:bodyPr>
              <a:lstStyle/>
              <a:p>
                <a:r>
                  <a:rPr lang="zh-CN" altLang="en-US" sz="2400" dirty="0"/>
                  <a:t>     建立客户端</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1" name="TextBox 25"/>
          <p:cNvSpPr txBox="1"/>
          <p:nvPr/>
        </p:nvSpPr>
        <p:spPr>
          <a:xfrm>
            <a:off x="4732704" y="559519"/>
            <a:ext cx="4801314" cy="707886"/>
          </a:xfrm>
          <a:prstGeom prst="rect">
            <a:avLst/>
          </a:prstGeom>
          <a:noFill/>
        </p:spPr>
        <p:txBody>
          <a:bodyPr wrap="none" rtlCol="0">
            <a:spAutoFit/>
          </a:bodyPr>
          <a:lstStyle/>
          <a:p>
            <a:r>
              <a:rPr lang="zh-CN" altLang="en-US" sz="4000" b="1" dirty="0">
                <a:solidFill>
                  <a:schemeClr val="tx1">
                    <a:lumMod val="65000"/>
                    <a:lumOff val="35000"/>
                  </a:schemeClr>
                </a:solidFill>
                <a:latin typeface="Clear Sans" panose="020B0503030202020304" pitchFamily="34" charset="0"/>
                <a:cs typeface="Clear Sans" panose="020B0503030202020304" pitchFamily="34" charset="0"/>
              </a:rPr>
              <a:t>客户端主动连接线程</a:t>
            </a:r>
            <a:endParaRPr lang="id-ID" sz="4000" b="1" dirty="0">
              <a:solidFill>
                <a:schemeClr val="tx1">
                  <a:lumMod val="65000"/>
                  <a:lumOff val="35000"/>
                </a:schemeClr>
              </a:solidFill>
              <a:latin typeface="Clear Sans" panose="020B0503030202020304" pitchFamily="34" charset="0"/>
              <a:cs typeface="Clear Sans" panose="020B05030302020203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6" presetClass="entr" presetSubtype="21" fill="hold" nodeType="withEffect">
                                  <p:stCondLst>
                                    <p:cond delay="200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Effect transition="in" filter="fade">
                                      <p:cBhvr>
                                        <p:cTn id="1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759123" y="1357623"/>
            <a:ext cx="11201102" cy="5165093"/>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altLang="zh-CN" sz="2400" dirty="0">
                <a:solidFill>
                  <a:schemeClr val="tx1"/>
                </a:solidFill>
              </a:rPr>
              <a:t>1</a:t>
            </a:r>
            <a:r>
              <a:rPr lang="zh-CN" altLang="en-US" sz="2400" dirty="0">
                <a:solidFill>
                  <a:schemeClr val="tx1"/>
                </a:solidFill>
              </a:rPr>
              <a:t>、基于上面的蓝牙连接  我们已经可以与另一台进行通讯，通过</a:t>
            </a:r>
            <a:r>
              <a:rPr lang="en-US" altLang="zh-CN" sz="2400" dirty="0" err="1">
                <a:solidFill>
                  <a:schemeClr val="tx1"/>
                </a:solidFill>
              </a:rPr>
              <a:t>BluetoothSocket</a:t>
            </a:r>
            <a:r>
              <a:rPr lang="zh-CN" altLang="en-US" sz="2400" dirty="0">
                <a:solidFill>
                  <a:schemeClr val="tx1"/>
                </a:solidFill>
              </a:rPr>
              <a:t>类可以获取到字节流。</a:t>
            </a:r>
            <a:endParaRPr lang="en-US" altLang="zh-CN" sz="2400" dirty="0">
              <a:solidFill>
                <a:schemeClr val="tx1"/>
              </a:solidFill>
            </a:endParaRPr>
          </a:p>
          <a:p>
            <a:pPr marL="0" indent="0">
              <a:lnSpc>
                <a:spcPct val="150000"/>
              </a:lnSpc>
              <a:buNone/>
            </a:pPr>
            <a:r>
              <a:rPr lang="en-US" altLang="zh-CN" b="1" i="1" dirty="0">
                <a:solidFill>
                  <a:schemeClr val="bg1">
                    <a:lumMod val="50000"/>
                  </a:schemeClr>
                </a:solidFill>
                <a:latin typeface="Lato Light" panose="020F0302020204030203" pitchFamily="34" charset="0"/>
              </a:rPr>
              <a:t>```java</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try {</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a:t>
            </a:r>
            <a:r>
              <a:rPr lang="en-US" altLang="zh-CN" b="1" i="1" dirty="0" err="1">
                <a:solidFill>
                  <a:schemeClr val="bg1">
                    <a:lumMod val="50000"/>
                  </a:schemeClr>
                </a:solidFill>
                <a:latin typeface="Lato Light" panose="020F0302020204030203" pitchFamily="34" charset="0"/>
              </a:rPr>
              <a:t>tmpIn</a:t>
            </a:r>
            <a:r>
              <a:rPr lang="en-US" altLang="zh-CN" b="1" i="1" dirty="0">
                <a:solidFill>
                  <a:schemeClr val="bg1">
                    <a:lumMod val="50000"/>
                  </a:schemeClr>
                </a:solidFill>
                <a:latin typeface="Lato Light" panose="020F0302020204030203" pitchFamily="34" charset="0"/>
              </a:rPr>
              <a:t> = </a:t>
            </a:r>
            <a:r>
              <a:rPr lang="en-US" altLang="zh-CN" b="1" i="1" dirty="0" err="1">
                <a:solidFill>
                  <a:schemeClr val="bg1">
                    <a:lumMod val="50000"/>
                  </a:schemeClr>
                </a:solidFill>
                <a:latin typeface="Lato Light" panose="020F0302020204030203" pitchFamily="34" charset="0"/>
              </a:rPr>
              <a:t>socket.getInputStream</a:t>
            </a: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a:t>
            </a:r>
            <a:r>
              <a:rPr lang="en-US" altLang="zh-CN" b="1" i="1" dirty="0" err="1">
                <a:solidFill>
                  <a:schemeClr val="bg1">
                    <a:lumMod val="50000"/>
                  </a:schemeClr>
                </a:solidFill>
                <a:latin typeface="Lato Light" panose="020F0302020204030203" pitchFamily="34" charset="0"/>
              </a:rPr>
              <a:t>tmpOut</a:t>
            </a:r>
            <a:r>
              <a:rPr lang="en-US" altLang="zh-CN" b="1" i="1" dirty="0">
                <a:solidFill>
                  <a:schemeClr val="bg1">
                    <a:lumMod val="50000"/>
                  </a:schemeClr>
                </a:solidFill>
                <a:latin typeface="Lato Light" panose="020F0302020204030203" pitchFamily="34" charset="0"/>
              </a:rPr>
              <a:t> = </a:t>
            </a:r>
            <a:r>
              <a:rPr lang="en-US" altLang="zh-CN" b="1" i="1" dirty="0" err="1">
                <a:solidFill>
                  <a:schemeClr val="bg1">
                    <a:lumMod val="50000"/>
                  </a:schemeClr>
                </a:solidFill>
                <a:latin typeface="Lato Light" panose="020F0302020204030203" pitchFamily="34" charset="0"/>
              </a:rPr>
              <a:t>socket.getOutputStream</a:t>
            </a: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 catch (</a:t>
            </a:r>
            <a:r>
              <a:rPr lang="en-US" altLang="zh-CN" b="1" i="1" dirty="0" err="1">
                <a:solidFill>
                  <a:schemeClr val="bg1">
                    <a:lumMod val="50000"/>
                  </a:schemeClr>
                </a:solidFill>
                <a:latin typeface="Lato Light" panose="020F0302020204030203" pitchFamily="34" charset="0"/>
              </a:rPr>
              <a:t>IOException</a:t>
            </a:r>
            <a:r>
              <a:rPr lang="en-US" altLang="zh-CN" b="1" i="1" dirty="0">
                <a:solidFill>
                  <a:schemeClr val="bg1">
                    <a:lumMod val="50000"/>
                  </a:schemeClr>
                </a:solidFill>
                <a:latin typeface="Lato Light" panose="020F0302020204030203" pitchFamily="34" charset="0"/>
              </a:rPr>
              <a:t> e) {</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a:t>
            </a:r>
            <a:endParaRPr lang="en-US" altLang="zh-CN" b="1" i="1" dirty="0">
              <a:solidFill>
                <a:schemeClr val="bg1">
                  <a:lumMod val="50000"/>
                </a:schemeClr>
              </a:solidFill>
              <a:latin typeface="Lato Light" panose="020F0302020204030203" pitchFamily="34" charset="0"/>
            </a:endParaRPr>
          </a:p>
          <a:p>
            <a:pPr marL="0" indent="0">
              <a:lnSpc>
                <a:spcPct val="150000"/>
              </a:lnSpc>
              <a:buNone/>
            </a:pP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a:t>
            </a:r>
            <a:r>
              <a:rPr lang="en-US" altLang="zh-CN" b="1" i="1" dirty="0" err="1">
                <a:solidFill>
                  <a:schemeClr val="bg1">
                    <a:lumMod val="50000"/>
                  </a:schemeClr>
                </a:solidFill>
                <a:latin typeface="Lato Light" panose="020F0302020204030203" pitchFamily="34" charset="0"/>
              </a:rPr>
              <a:t>mmInStream</a:t>
            </a:r>
            <a:r>
              <a:rPr lang="en-US" altLang="zh-CN" b="1" i="1" dirty="0">
                <a:solidFill>
                  <a:schemeClr val="bg1">
                    <a:lumMod val="50000"/>
                  </a:schemeClr>
                </a:solidFill>
                <a:latin typeface="Lato Light" panose="020F0302020204030203" pitchFamily="34" charset="0"/>
              </a:rPr>
              <a:t> = </a:t>
            </a:r>
            <a:r>
              <a:rPr lang="en-US" altLang="zh-CN" b="1" i="1" dirty="0" err="1">
                <a:solidFill>
                  <a:schemeClr val="bg1">
                    <a:lumMod val="50000"/>
                  </a:schemeClr>
                </a:solidFill>
                <a:latin typeface="Lato Light" panose="020F0302020204030203" pitchFamily="34" charset="0"/>
              </a:rPr>
              <a:t>tmpIn</a:t>
            </a: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a:t>
            </a:r>
            <a:r>
              <a:rPr lang="en-US" altLang="zh-CN" b="1" i="1" dirty="0" err="1">
                <a:solidFill>
                  <a:schemeClr val="bg1">
                    <a:lumMod val="50000"/>
                  </a:schemeClr>
                </a:solidFill>
                <a:latin typeface="Lato Light" panose="020F0302020204030203" pitchFamily="34" charset="0"/>
              </a:rPr>
              <a:t>mmOutStream</a:t>
            </a:r>
            <a:r>
              <a:rPr lang="en-US" altLang="zh-CN" b="1" i="1" dirty="0">
                <a:solidFill>
                  <a:schemeClr val="bg1">
                    <a:lumMod val="50000"/>
                  </a:schemeClr>
                </a:solidFill>
                <a:latin typeface="Lato Light" panose="020F0302020204030203" pitchFamily="34" charset="0"/>
              </a:rPr>
              <a:t> = </a:t>
            </a:r>
            <a:r>
              <a:rPr lang="en-US" altLang="zh-CN" b="1" i="1" dirty="0" err="1">
                <a:solidFill>
                  <a:schemeClr val="bg1">
                    <a:lumMod val="50000"/>
                  </a:schemeClr>
                </a:solidFill>
                <a:latin typeface="Lato Light" panose="020F0302020204030203" pitchFamily="34" charset="0"/>
              </a:rPr>
              <a:t>tmpOut</a:t>
            </a: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a:t>
            </a:r>
            <a:endParaRPr lang="zh-CN" altLang="en-US" b="1" i="1" dirty="0">
              <a:solidFill>
                <a:schemeClr val="bg1">
                  <a:lumMod val="50000"/>
                </a:schemeClr>
              </a:solidFill>
              <a:latin typeface="Lato Light" panose="020F0302020204030203" pitchFamily="34" charset="0"/>
            </a:endParaRPr>
          </a:p>
        </p:txBody>
      </p:sp>
      <p:grpSp>
        <p:nvGrpSpPr>
          <p:cNvPr id="62" name="组合 61"/>
          <p:cNvGrpSpPr/>
          <p:nvPr/>
        </p:nvGrpSpPr>
        <p:grpSpPr>
          <a:xfrm>
            <a:off x="717638" y="556132"/>
            <a:ext cx="4485380" cy="611629"/>
            <a:chOff x="4621120" y="215141"/>
            <a:chExt cx="4485380" cy="611629"/>
          </a:xfrm>
        </p:grpSpPr>
        <p:grpSp>
          <p:nvGrpSpPr>
            <p:cNvPr id="63" name="组合 62"/>
            <p:cNvGrpSpPr/>
            <p:nvPr/>
          </p:nvGrpSpPr>
          <p:grpSpPr>
            <a:xfrm>
              <a:off x="4621120" y="245621"/>
              <a:ext cx="4485380" cy="581149"/>
              <a:chOff x="7758020" y="1198121"/>
              <a:chExt cx="4485380"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758020" y="1272327"/>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221145" y="1251405"/>
                <a:ext cx="4022255" cy="461665"/>
              </a:xfrm>
              <a:prstGeom prst="rect">
                <a:avLst/>
              </a:prstGeom>
            </p:spPr>
            <p:txBody>
              <a:bodyPr wrap="none">
                <a:spAutoFit/>
              </a:bodyPr>
              <a:lstStyle/>
              <a:p>
                <a:r>
                  <a:rPr lang="zh-CN" altLang="en-US" sz="2400" dirty="0"/>
                  <a:t>蓝牙对战时的通讯逻辑实现</a:t>
                </a:r>
                <a:endParaRPr lang="zh-CN" altLang="en-US" sz="2400" dirty="0"/>
              </a:p>
            </p:txBody>
          </p:sp>
        </p:grpSp>
        <p:grpSp>
          <p:nvGrpSpPr>
            <p:cNvPr id="64" name="组合 63"/>
            <p:cNvGrpSpPr/>
            <p:nvPr/>
          </p:nvGrpSpPr>
          <p:grpSpPr>
            <a:xfrm flipV="1">
              <a:off x="7944756" y="215141"/>
              <a:ext cx="913984" cy="581149"/>
              <a:chOff x="11542236" y="1335281"/>
              <a:chExt cx="913984" cy="581149"/>
            </a:xfrm>
          </p:grpSpPr>
          <p:grpSp>
            <p:nvGrpSpPr>
              <p:cNvPr id="65" name="组合 64"/>
              <p:cNvGrpSpPr/>
              <p:nvPr/>
            </p:nvGrpSpPr>
            <p:grpSpPr>
              <a:xfrm>
                <a:off x="11579920" y="1385019"/>
                <a:ext cx="876300" cy="507281"/>
                <a:chOff x="9100041" y="2624030"/>
                <a:chExt cx="876300" cy="1098752"/>
              </a:xfrm>
            </p:grpSpPr>
            <p:cxnSp>
              <p:nvCxnSpPr>
                <p:cNvPr id="68" name="直接连接符 67"/>
                <p:cNvCxnSpPr/>
                <p:nvPr/>
              </p:nvCxnSpPr>
              <p:spPr>
                <a:xfrm>
                  <a:off x="9100041" y="262403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976341" y="263183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9538191" y="372278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1542236" y="133528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974890" y="183261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6" presetClass="entr" presetSubtype="21" fill="hold" nodeType="withEffect">
                                  <p:stCondLst>
                                    <p:cond delay="200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759123" y="1357623"/>
            <a:ext cx="11201102" cy="5165093"/>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altLang="zh-CN" sz="2400" dirty="0">
                <a:solidFill>
                  <a:schemeClr val="tx1"/>
                </a:solidFill>
              </a:rPr>
              <a:t>2</a:t>
            </a:r>
            <a:r>
              <a:rPr lang="zh-CN" altLang="en-US" sz="2400" dirty="0">
                <a:solidFill>
                  <a:schemeClr val="tx1"/>
                </a:solidFill>
              </a:rPr>
              <a:t>、依据得到的字节流，转化为我们的具体命令，（如果是拒绝接受挑战，就会把通讯线程关闭，并回到主界面）</a:t>
            </a:r>
            <a:endParaRPr lang="en-US" altLang="zh-CN" sz="2400" dirty="0">
              <a:solidFill>
                <a:schemeClr val="tx1"/>
              </a:solidFill>
            </a:endParaRPr>
          </a:p>
          <a:p>
            <a:pPr marL="0" indent="0">
              <a:lnSpc>
                <a:spcPct val="150000"/>
              </a:lnSpc>
              <a:buNone/>
            </a:pPr>
            <a:r>
              <a:rPr lang="en-US" altLang="zh-CN" b="1" i="1" dirty="0">
                <a:solidFill>
                  <a:schemeClr val="bg1">
                    <a:lumMod val="50000"/>
                  </a:schemeClr>
                </a:solidFill>
                <a:latin typeface="Lato Light" panose="020F0302020204030203" pitchFamily="34" charset="0"/>
              </a:rPr>
              <a:t>```java</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err="1">
                <a:solidFill>
                  <a:schemeClr val="bg1">
                    <a:lumMod val="50000"/>
                  </a:schemeClr>
                </a:solidFill>
                <a:latin typeface="Lato Light" panose="020F0302020204030203" pitchFamily="34" charset="0"/>
              </a:rPr>
              <a:t>DataInputStream</a:t>
            </a:r>
            <a:r>
              <a:rPr lang="en-US" altLang="zh-CN" b="1" i="1" dirty="0">
                <a:solidFill>
                  <a:schemeClr val="bg1">
                    <a:lumMod val="50000"/>
                  </a:schemeClr>
                </a:solidFill>
                <a:latin typeface="Lato Light" panose="020F0302020204030203" pitchFamily="34" charset="0"/>
              </a:rPr>
              <a:t> </a:t>
            </a:r>
            <a:r>
              <a:rPr lang="en-US" altLang="zh-CN" b="1" i="1" dirty="0" err="1">
                <a:solidFill>
                  <a:schemeClr val="bg1">
                    <a:lumMod val="50000"/>
                  </a:schemeClr>
                </a:solidFill>
                <a:latin typeface="Lato Light" panose="020F0302020204030203" pitchFamily="34" charset="0"/>
              </a:rPr>
              <a:t>datains</a:t>
            </a:r>
            <a:r>
              <a:rPr lang="en-US" altLang="zh-CN" b="1" i="1" dirty="0">
                <a:solidFill>
                  <a:schemeClr val="bg1">
                    <a:lumMod val="50000"/>
                  </a:schemeClr>
                </a:solidFill>
                <a:latin typeface="Lato Light" panose="020F0302020204030203" pitchFamily="34" charset="0"/>
              </a:rPr>
              <a:t> = new </a:t>
            </a:r>
            <a:r>
              <a:rPr lang="en-US" altLang="zh-CN" b="1" i="1" dirty="0" err="1">
                <a:solidFill>
                  <a:schemeClr val="bg1">
                    <a:lumMod val="50000"/>
                  </a:schemeClr>
                </a:solidFill>
                <a:latin typeface="Lato Light" panose="020F0302020204030203" pitchFamily="34" charset="0"/>
              </a:rPr>
              <a:t>DataInputStream</a:t>
            </a:r>
            <a:r>
              <a:rPr lang="en-US" altLang="zh-CN" b="1" i="1" dirty="0">
                <a:solidFill>
                  <a:schemeClr val="bg1">
                    <a:lumMod val="50000"/>
                  </a:schemeClr>
                </a:solidFill>
                <a:latin typeface="Lato Light" panose="020F0302020204030203" pitchFamily="34" charset="0"/>
              </a:rPr>
              <a:t>(</a:t>
            </a:r>
            <a:r>
              <a:rPr lang="en-US" altLang="zh-CN" b="1" i="1" dirty="0" err="1">
                <a:solidFill>
                  <a:schemeClr val="bg1">
                    <a:lumMod val="50000"/>
                  </a:schemeClr>
                </a:solidFill>
                <a:latin typeface="Lato Light" panose="020F0302020204030203" pitchFamily="34" charset="0"/>
              </a:rPr>
              <a:t>mmInStream</a:t>
            </a: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String command = null;</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try {</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command = </a:t>
            </a:r>
            <a:r>
              <a:rPr lang="en-US" altLang="zh-CN" b="1" i="1" dirty="0" err="1">
                <a:solidFill>
                  <a:schemeClr val="bg1">
                    <a:lumMod val="50000"/>
                  </a:schemeClr>
                </a:solidFill>
                <a:latin typeface="Lato Light" panose="020F0302020204030203" pitchFamily="34" charset="0"/>
              </a:rPr>
              <a:t>datains.readUTF</a:t>
            </a: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 catch (</a:t>
            </a:r>
            <a:r>
              <a:rPr lang="en-US" altLang="zh-CN" b="1" i="1" dirty="0" err="1">
                <a:solidFill>
                  <a:schemeClr val="bg1">
                    <a:lumMod val="50000"/>
                  </a:schemeClr>
                </a:solidFill>
                <a:latin typeface="Lato Light" panose="020F0302020204030203" pitchFamily="34" charset="0"/>
              </a:rPr>
              <a:t>IOException</a:t>
            </a:r>
            <a:r>
              <a:rPr lang="en-US" altLang="zh-CN" b="1" i="1" dirty="0">
                <a:solidFill>
                  <a:schemeClr val="bg1">
                    <a:lumMod val="50000"/>
                  </a:schemeClr>
                </a:solidFill>
                <a:latin typeface="Lato Light" panose="020F0302020204030203" pitchFamily="34" charset="0"/>
              </a:rPr>
              <a:t> e) {</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a:t>
            </a:r>
            <a:r>
              <a:rPr lang="en-US" altLang="zh-CN" b="1" i="1" dirty="0" err="1">
                <a:solidFill>
                  <a:schemeClr val="bg1">
                    <a:lumMod val="50000"/>
                  </a:schemeClr>
                </a:solidFill>
                <a:latin typeface="Lato Light" panose="020F0302020204030203" pitchFamily="34" charset="0"/>
              </a:rPr>
              <a:t>e.printStackTrace</a:t>
            </a: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                final String </a:t>
            </a:r>
            <a:r>
              <a:rPr lang="en-US" altLang="zh-CN" b="1" i="1" dirty="0" err="1">
                <a:solidFill>
                  <a:schemeClr val="bg1">
                    <a:lumMod val="50000"/>
                  </a:schemeClr>
                </a:solidFill>
                <a:latin typeface="Lato Light" panose="020F0302020204030203" pitchFamily="34" charset="0"/>
              </a:rPr>
              <a:t>finalCommand</a:t>
            </a:r>
            <a:r>
              <a:rPr lang="en-US" altLang="zh-CN" b="1" i="1" dirty="0">
                <a:solidFill>
                  <a:schemeClr val="bg1">
                    <a:lumMod val="50000"/>
                  </a:schemeClr>
                </a:solidFill>
                <a:latin typeface="Lato Light" panose="020F0302020204030203" pitchFamily="34" charset="0"/>
              </a:rPr>
              <a:t> = command;</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a:t>
            </a:r>
            <a:endParaRPr lang="zh-CN" altLang="en-US" b="1" i="1" dirty="0">
              <a:solidFill>
                <a:schemeClr val="bg1">
                  <a:lumMod val="50000"/>
                </a:schemeClr>
              </a:solidFill>
              <a:latin typeface="Lato Light" panose="020F0302020204030203" pitchFamily="34" charset="0"/>
            </a:endParaRPr>
          </a:p>
        </p:txBody>
      </p:sp>
      <p:grpSp>
        <p:nvGrpSpPr>
          <p:cNvPr id="62" name="组合 61"/>
          <p:cNvGrpSpPr/>
          <p:nvPr/>
        </p:nvGrpSpPr>
        <p:grpSpPr>
          <a:xfrm>
            <a:off x="717638" y="556132"/>
            <a:ext cx="4485380" cy="611629"/>
            <a:chOff x="4621120" y="215141"/>
            <a:chExt cx="4485380" cy="611629"/>
          </a:xfrm>
        </p:grpSpPr>
        <p:grpSp>
          <p:nvGrpSpPr>
            <p:cNvPr id="63" name="组合 62"/>
            <p:cNvGrpSpPr/>
            <p:nvPr/>
          </p:nvGrpSpPr>
          <p:grpSpPr>
            <a:xfrm>
              <a:off x="4621120" y="245621"/>
              <a:ext cx="4485380" cy="581149"/>
              <a:chOff x="7758020" y="1198121"/>
              <a:chExt cx="4485380"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758020" y="1272327"/>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221145" y="1251405"/>
                <a:ext cx="4022255" cy="461665"/>
              </a:xfrm>
              <a:prstGeom prst="rect">
                <a:avLst/>
              </a:prstGeom>
            </p:spPr>
            <p:txBody>
              <a:bodyPr wrap="none">
                <a:spAutoFit/>
              </a:bodyPr>
              <a:lstStyle/>
              <a:p>
                <a:r>
                  <a:rPr lang="zh-CN" altLang="en-US" sz="2400" dirty="0"/>
                  <a:t>蓝牙对战时的通讯逻辑实现</a:t>
                </a:r>
                <a:endParaRPr lang="zh-CN" altLang="en-US" sz="2400" dirty="0"/>
              </a:p>
            </p:txBody>
          </p:sp>
        </p:grpSp>
        <p:grpSp>
          <p:nvGrpSpPr>
            <p:cNvPr id="64" name="组合 63"/>
            <p:cNvGrpSpPr/>
            <p:nvPr/>
          </p:nvGrpSpPr>
          <p:grpSpPr>
            <a:xfrm flipV="1">
              <a:off x="7944756" y="215141"/>
              <a:ext cx="913984" cy="581149"/>
              <a:chOff x="11542236" y="1335281"/>
              <a:chExt cx="913984" cy="581149"/>
            </a:xfrm>
          </p:grpSpPr>
          <p:grpSp>
            <p:nvGrpSpPr>
              <p:cNvPr id="65" name="组合 64"/>
              <p:cNvGrpSpPr/>
              <p:nvPr/>
            </p:nvGrpSpPr>
            <p:grpSpPr>
              <a:xfrm>
                <a:off x="11579920" y="1385019"/>
                <a:ext cx="876300" cy="507281"/>
                <a:chOff x="9100041" y="2624030"/>
                <a:chExt cx="876300" cy="1098752"/>
              </a:xfrm>
            </p:grpSpPr>
            <p:cxnSp>
              <p:nvCxnSpPr>
                <p:cNvPr id="68" name="直接连接符 67"/>
                <p:cNvCxnSpPr/>
                <p:nvPr/>
              </p:nvCxnSpPr>
              <p:spPr>
                <a:xfrm>
                  <a:off x="9100041" y="262403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976341" y="263183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9538191" y="372278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1542236" y="133528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974890" y="183261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6" presetClass="entr" presetSubtype="21" fill="hold" nodeType="withEffect">
                                  <p:stCondLst>
                                    <p:cond delay="200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717638" y="1906263"/>
            <a:ext cx="11201102" cy="5165093"/>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altLang="zh-CN" sz="2400" dirty="0">
                <a:solidFill>
                  <a:schemeClr val="tx1"/>
                </a:solidFill>
              </a:rPr>
              <a:t>3</a:t>
            </a:r>
            <a:r>
              <a:rPr lang="zh-CN" altLang="en-US" sz="2400" dirty="0">
                <a:solidFill>
                  <a:schemeClr val="tx1"/>
                </a:solidFill>
              </a:rPr>
              <a:t>、如果是下棋的信息，我们就把消息通过</a:t>
            </a:r>
            <a:r>
              <a:rPr lang="en-US" altLang="zh-CN" sz="2400" dirty="0" err="1">
                <a:solidFill>
                  <a:schemeClr val="tx1"/>
                </a:solidFill>
              </a:rPr>
              <a:t>BlueToothGobangView</a:t>
            </a:r>
            <a:r>
              <a:rPr lang="zh-CN" altLang="en-US" sz="2400" dirty="0">
                <a:solidFill>
                  <a:schemeClr val="tx1"/>
                </a:solidFill>
              </a:rPr>
              <a:t>类传递给对战逻辑。</a:t>
            </a:r>
            <a:endParaRPr lang="en-US" altLang="zh-CN" sz="2400" dirty="0">
              <a:solidFill>
                <a:schemeClr val="tx1"/>
              </a:solidFill>
            </a:endParaRPr>
          </a:p>
          <a:p>
            <a:pPr marL="0" indent="0">
              <a:lnSpc>
                <a:spcPct val="150000"/>
              </a:lnSpc>
              <a:buNone/>
            </a:pPr>
            <a:r>
              <a:rPr lang="en-US" altLang="zh-CN" b="1" i="1" dirty="0">
                <a:solidFill>
                  <a:schemeClr val="bg1">
                    <a:lumMod val="50000"/>
                  </a:schemeClr>
                </a:solidFill>
                <a:latin typeface="Lato Light" panose="020F0302020204030203" pitchFamily="34" charset="0"/>
              </a:rPr>
              <a:t>```java</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private static </a:t>
            </a:r>
            <a:r>
              <a:rPr lang="en-US" altLang="zh-CN" b="1" i="1" dirty="0" err="1">
                <a:solidFill>
                  <a:schemeClr val="bg1">
                    <a:lumMod val="50000"/>
                  </a:schemeClr>
                </a:solidFill>
                <a:latin typeface="Lato Light" panose="020F0302020204030203" pitchFamily="34" charset="0"/>
              </a:rPr>
              <a:t>BlueToothGoBangView</a:t>
            </a:r>
            <a:r>
              <a:rPr lang="en-US" altLang="zh-CN" b="1" i="1" dirty="0">
                <a:solidFill>
                  <a:schemeClr val="bg1">
                    <a:lumMod val="50000"/>
                  </a:schemeClr>
                </a:solidFill>
                <a:latin typeface="Lato Light" panose="020F0302020204030203" pitchFamily="34" charset="0"/>
              </a:rPr>
              <a:t> </a:t>
            </a:r>
            <a:r>
              <a:rPr lang="en-US" altLang="zh-CN" b="1" i="1" dirty="0" err="1">
                <a:solidFill>
                  <a:schemeClr val="bg1">
                    <a:lumMod val="50000"/>
                  </a:schemeClr>
                </a:solidFill>
                <a:latin typeface="Lato Light" panose="020F0302020204030203" pitchFamily="34" charset="0"/>
              </a:rPr>
              <a:t>gbv</a:t>
            </a: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err="1">
                <a:solidFill>
                  <a:schemeClr val="bg1">
                    <a:lumMod val="50000"/>
                  </a:schemeClr>
                </a:solidFill>
                <a:latin typeface="Lato Light" panose="020F0302020204030203" pitchFamily="34" charset="0"/>
              </a:rPr>
              <a:t>gbv.xiaqi</a:t>
            </a:r>
            <a:r>
              <a:rPr lang="en-US" altLang="zh-CN" b="1" i="1" dirty="0">
                <a:solidFill>
                  <a:schemeClr val="bg1">
                    <a:lumMod val="50000"/>
                  </a:schemeClr>
                </a:solidFill>
                <a:latin typeface="Lato Light" panose="020F0302020204030203" pitchFamily="34" charset="0"/>
              </a:rPr>
              <a:t>(</a:t>
            </a:r>
            <a:r>
              <a:rPr lang="en-US" altLang="zh-CN" b="1" i="1" dirty="0" err="1">
                <a:solidFill>
                  <a:schemeClr val="bg1">
                    <a:lumMod val="50000"/>
                  </a:schemeClr>
                </a:solidFill>
                <a:latin typeface="Lato Light" panose="020F0302020204030203" pitchFamily="34" charset="0"/>
              </a:rPr>
              <a:t>finalCommand</a:t>
            </a: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r>
              <a:rPr lang="en-US" altLang="zh-CN" b="1" i="1" dirty="0">
                <a:solidFill>
                  <a:schemeClr val="bg1">
                    <a:lumMod val="50000"/>
                  </a:schemeClr>
                </a:solidFill>
                <a:latin typeface="Lato Light" panose="020F0302020204030203" pitchFamily="34" charset="0"/>
              </a:rPr>
              <a:t>```</a:t>
            </a:r>
            <a:endParaRPr lang="en-US" altLang="zh-CN" b="1" i="1" dirty="0">
              <a:solidFill>
                <a:schemeClr val="bg1">
                  <a:lumMod val="50000"/>
                </a:schemeClr>
              </a:solidFill>
              <a:latin typeface="Lato Light" panose="020F0302020204030203" pitchFamily="34" charset="0"/>
            </a:endParaRPr>
          </a:p>
          <a:p>
            <a:pPr marL="0" indent="0">
              <a:lnSpc>
                <a:spcPct val="150000"/>
              </a:lnSpc>
              <a:buNone/>
            </a:pPr>
            <a:endParaRPr lang="en-US" altLang="zh-CN" b="1" i="1" dirty="0">
              <a:solidFill>
                <a:schemeClr val="bg1">
                  <a:lumMod val="50000"/>
                </a:schemeClr>
              </a:solidFill>
              <a:latin typeface="Lato Light" panose="020F0302020204030203" pitchFamily="34" charset="0"/>
            </a:endParaRPr>
          </a:p>
          <a:p>
            <a:pPr marL="0" indent="0">
              <a:lnSpc>
                <a:spcPct val="150000"/>
              </a:lnSpc>
              <a:buNone/>
            </a:pPr>
            <a:endParaRPr lang="zh-CN" altLang="en-US" b="1" i="1" dirty="0">
              <a:solidFill>
                <a:schemeClr val="bg1">
                  <a:lumMod val="50000"/>
                </a:schemeClr>
              </a:solidFill>
              <a:latin typeface="Lato Light" panose="020F0302020204030203" pitchFamily="34" charset="0"/>
            </a:endParaRPr>
          </a:p>
        </p:txBody>
      </p:sp>
      <p:grpSp>
        <p:nvGrpSpPr>
          <p:cNvPr id="62" name="组合 61"/>
          <p:cNvGrpSpPr/>
          <p:nvPr/>
        </p:nvGrpSpPr>
        <p:grpSpPr>
          <a:xfrm>
            <a:off x="717638" y="556132"/>
            <a:ext cx="4485380" cy="611629"/>
            <a:chOff x="4621120" y="215141"/>
            <a:chExt cx="4485380" cy="611629"/>
          </a:xfrm>
        </p:grpSpPr>
        <p:grpSp>
          <p:nvGrpSpPr>
            <p:cNvPr id="63" name="组合 62"/>
            <p:cNvGrpSpPr/>
            <p:nvPr/>
          </p:nvGrpSpPr>
          <p:grpSpPr>
            <a:xfrm>
              <a:off x="4621120" y="245621"/>
              <a:ext cx="4485380" cy="581149"/>
              <a:chOff x="7758020" y="1198121"/>
              <a:chExt cx="4485380"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758020" y="1272327"/>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221145" y="1251405"/>
                <a:ext cx="4022255" cy="461665"/>
              </a:xfrm>
              <a:prstGeom prst="rect">
                <a:avLst/>
              </a:prstGeom>
            </p:spPr>
            <p:txBody>
              <a:bodyPr wrap="none">
                <a:spAutoFit/>
              </a:bodyPr>
              <a:lstStyle/>
              <a:p>
                <a:r>
                  <a:rPr lang="zh-CN" altLang="en-US" sz="2400" dirty="0"/>
                  <a:t>蓝牙对战时的通讯逻辑实现</a:t>
                </a:r>
                <a:endParaRPr lang="zh-CN" altLang="en-US" sz="2400" dirty="0"/>
              </a:p>
            </p:txBody>
          </p:sp>
        </p:grpSp>
        <p:grpSp>
          <p:nvGrpSpPr>
            <p:cNvPr id="64" name="组合 63"/>
            <p:cNvGrpSpPr/>
            <p:nvPr/>
          </p:nvGrpSpPr>
          <p:grpSpPr>
            <a:xfrm flipV="1">
              <a:off x="7944756" y="215141"/>
              <a:ext cx="913984" cy="581149"/>
              <a:chOff x="11542236" y="1335281"/>
              <a:chExt cx="913984" cy="581149"/>
            </a:xfrm>
          </p:grpSpPr>
          <p:grpSp>
            <p:nvGrpSpPr>
              <p:cNvPr id="65" name="组合 64"/>
              <p:cNvGrpSpPr/>
              <p:nvPr/>
            </p:nvGrpSpPr>
            <p:grpSpPr>
              <a:xfrm>
                <a:off x="11579920" y="1385019"/>
                <a:ext cx="876300" cy="507281"/>
                <a:chOff x="9100041" y="2624030"/>
                <a:chExt cx="876300" cy="1098752"/>
              </a:xfrm>
            </p:grpSpPr>
            <p:cxnSp>
              <p:nvCxnSpPr>
                <p:cNvPr id="68" name="直接连接符 67"/>
                <p:cNvCxnSpPr/>
                <p:nvPr/>
              </p:nvCxnSpPr>
              <p:spPr>
                <a:xfrm>
                  <a:off x="9100041" y="262403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976341" y="263183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9538191" y="372278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1542236" y="133528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974890" y="183261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6" presetClass="entr" presetSubtype="21" fill="hold" nodeType="withEffect">
                                  <p:stCondLst>
                                    <p:cond delay="200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910678" y="1794503"/>
            <a:ext cx="10295802" cy="2665731"/>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altLang="zh-CN" sz="2400" dirty="0">
                <a:solidFill>
                  <a:schemeClr val="tx1"/>
                </a:solidFill>
              </a:rPr>
              <a:t>5</a:t>
            </a:r>
            <a:r>
              <a:rPr lang="zh-CN" altLang="en-US" sz="2400" dirty="0">
                <a:solidFill>
                  <a:schemeClr val="tx1"/>
                </a:solidFill>
              </a:rPr>
              <a:t>、通讯解决了，与人机对战一样，需要一个</a:t>
            </a:r>
            <a:r>
              <a:rPr lang="en-US" altLang="zh-CN" sz="2400" dirty="0" err="1">
                <a:solidFill>
                  <a:schemeClr val="tx1"/>
                </a:solidFill>
              </a:rPr>
              <a:t>checkwin</a:t>
            </a:r>
            <a:r>
              <a:rPr lang="zh-CN" altLang="en-US" sz="2400" dirty="0">
                <a:solidFill>
                  <a:schemeClr val="tx1"/>
                </a:solidFill>
              </a:rPr>
              <a:t>函数来判定胜负，判断的标准还是遍历棋盘，检查三种五子连成一体的情况，并返回时黑子还是白子，然后又回到上述的信息通讯，双方对消息进行处理，在</a:t>
            </a:r>
            <a:r>
              <a:rPr lang="en-US" altLang="zh-CN" sz="2400" dirty="0" err="1">
                <a:solidFill>
                  <a:schemeClr val="tx1"/>
                </a:solidFill>
              </a:rPr>
              <a:t>textview</a:t>
            </a:r>
            <a:r>
              <a:rPr lang="zh-CN" altLang="en-US" sz="2400" dirty="0">
                <a:solidFill>
                  <a:schemeClr val="tx1"/>
                </a:solidFill>
              </a:rPr>
              <a:t>上显示胜方。</a:t>
            </a:r>
            <a:endParaRPr lang="zh-CN" altLang="en-US" sz="2400" dirty="0">
              <a:solidFill>
                <a:schemeClr val="tx1"/>
              </a:solidFill>
            </a:endParaRPr>
          </a:p>
          <a:p>
            <a:pPr marL="0" indent="0">
              <a:lnSpc>
                <a:spcPct val="150000"/>
              </a:lnSpc>
              <a:buNone/>
            </a:pPr>
            <a:endParaRPr lang="zh-CN" altLang="en-US" sz="2400" dirty="0">
              <a:solidFill>
                <a:schemeClr val="tx1"/>
              </a:solidFill>
            </a:endParaRPr>
          </a:p>
          <a:p>
            <a:pPr marL="0" indent="0">
              <a:lnSpc>
                <a:spcPct val="150000"/>
              </a:lnSpc>
              <a:buNone/>
            </a:pPr>
            <a:endParaRPr lang="zh-CN" altLang="en-US" sz="2400" dirty="0">
              <a:solidFill>
                <a:schemeClr val="tx1"/>
              </a:solidFill>
            </a:endParaRPr>
          </a:p>
          <a:p>
            <a:pPr marL="0" indent="0">
              <a:lnSpc>
                <a:spcPct val="150000"/>
              </a:lnSpc>
              <a:buNone/>
            </a:pPr>
            <a:endParaRPr lang="zh-CN" altLang="en-US" sz="2400" dirty="0">
              <a:solidFill>
                <a:schemeClr val="tx1"/>
              </a:solidFill>
            </a:endParaRPr>
          </a:p>
          <a:p>
            <a:pPr marL="0" indent="0">
              <a:lnSpc>
                <a:spcPct val="150000"/>
              </a:lnSpc>
              <a:buNone/>
            </a:pPr>
            <a:endParaRPr lang="en-US" altLang="zh-CN" b="1" i="1" dirty="0">
              <a:solidFill>
                <a:schemeClr val="bg1">
                  <a:lumMod val="50000"/>
                </a:schemeClr>
              </a:solidFill>
              <a:latin typeface="Lato Light" panose="020F0302020204030203" pitchFamily="34" charset="0"/>
            </a:endParaRPr>
          </a:p>
          <a:p>
            <a:pPr marL="0" indent="0">
              <a:lnSpc>
                <a:spcPct val="150000"/>
              </a:lnSpc>
              <a:buNone/>
            </a:pPr>
            <a:endParaRPr lang="en-US" altLang="zh-CN" b="1" i="1" dirty="0">
              <a:solidFill>
                <a:schemeClr val="bg1">
                  <a:lumMod val="50000"/>
                </a:schemeClr>
              </a:solidFill>
              <a:latin typeface="Lato Light" panose="020F0302020204030203" pitchFamily="34" charset="0"/>
            </a:endParaRPr>
          </a:p>
          <a:p>
            <a:pPr marL="0" indent="0">
              <a:lnSpc>
                <a:spcPct val="150000"/>
              </a:lnSpc>
              <a:buNone/>
            </a:pPr>
            <a:endParaRPr lang="zh-CN" altLang="en-US" b="1" i="1" dirty="0">
              <a:solidFill>
                <a:schemeClr val="bg1">
                  <a:lumMod val="50000"/>
                </a:schemeClr>
              </a:solidFill>
              <a:latin typeface="Lato Light" panose="020F0302020204030203" pitchFamily="34" charset="0"/>
            </a:endParaRPr>
          </a:p>
        </p:txBody>
      </p:sp>
      <p:grpSp>
        <p:nvGrpSpPr>
          <p:cNvPr id="62" name="组合 61"/>
          <p:cNvGrpSpPr/>
          <p:nvPr/>
        </p:nvGrpSpPr>
        <p:grpSpPr>
          <a:xfrm>
            <a:off x="717638" y="556132"/>
            <a:ext cx="4485380" cy="611629"/>
            <a:chOff x="4621120" y="215141"/>
            <a:chExt cx="4485380" cy="611629"/>
          </a:xfrm>
        </p:grpSpPr>
        <p:grpSp>
          <p:nvGrpSpPr>
            <p:cNvPr id="63" name="组合 62"/>
            <p:cNvGrpSpPr/>
            <p:nvPr/>
          </p:nvGrpSpPr>
          <p:grpSpPr>
            <a:xfrm>
              <a:off x="4621120" y="245621"/>
              <a:ext cx="4485380" cy="581149"/>
              <a:chOff x="7758020" y="1198121"/>
              <a:chExt cx="4485380"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758020" y="1272327"/>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03</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221145" y="1251405"/>
                <a:ext cx="4022255" cy="461665"/>
              </a:xfrm>
              <a:prstGeom prst="rect">
                <a:avLst/>
              </a:prstGeom>
            </p:spPr>
            <p:txBody>
              <a:bodyPr wrap="none">
                <a:spAutoFit/>
              </a:bodyPr>
              <a:lstStyle/>
              <a:p>
                <a:r>
                  <a:rPr lang="zh-CN" altLang="en-US" sz="2400" dirty="0"/>
                  <a:t>蓝牙对战时的通讯逻辑实现</a:t>
                </a:r>
                <a:endParaRPr lang="zh-CN" altLang="en-US" sz="2400" dirty="0"/>
              </a:p>
            </p:txBody>
          </p:sp>
        </p:grpSp>
        <p:grpSp>
          <p:nvGrpSpPr>
            <p:cNvPr id="64" name="组合 63"/>
            <p:cNvGrpSpPr/>
            <p:nvPr/>
          </p:nvGrpSpPr>
          <p:grpSpPr>
            <a:xfrm flipV="1">
              <a:off x="7944756" y="215141"/>
              <a:ext cx="913984" cy="581149"/>
              <a:chOff x="11542236" y="1335281"/>
              <a:chExt cx="913984" cy="581149"/>
            </a:xfrm>
          </p:grpSpPr>
          <p:grpSp>
            <p:nvGrpSpPr>
              <p:cNvPr id="65" name="组合 64"/>
              <p:cNvGrpSpPr/>
              <p:nvPr/>
            </p:nvGrpSpPr>
            <p:grpSpPr>
              <a:xfrm>
                <a:off x="11579920" y="1385019"/>
                <a:ext cx="876300" cy="507281"/>
                <a:chOff x="9100041" y="2624030"/>
                <a:chExt cx="876300" cy="1098752"/>
              </a:xfrm>
            </p:grpSpPr>
            <p:cxnSp>
              <p:nvCxnSpPr>
                <p:cNvPr id="68" name="直接连接符 67"/>
                <p:cNvCxnSpPr/>
                <p:nvPr/>
              </p:nvCxnSpPr>
              <p:spPr>
                <a:xfrm>
                  <a:off x="9100041" y="262403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976341" y="263183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9538191" y="372278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1542236" y="133528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974890" y="183261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6" presetClass="entr" presetSubtype="21" fill="hold" nodeType="withEffect">
                                  <p:stCondLst>
                                    <p:cond delay="200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979748" y="-738323"/>
            <a:ext cx="4502332" cy="7423379"/>
          </a:xfrm>
          <a:prstGeom prst="rect">
            <a:avLst/>
          </a:prstGeom>
          <a:noFill/>
        </p:spPr>
        <p:txBody>
          <a:bodyPr wrap="square" rtlCol="0" anchor="ctr">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360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rPr>
              <a:t>4</a:t>
            </a:r>
            <a:endParaRPr kumimoji="0" lang="en-US" altLang="zh-CN" sz="360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endParaRPr>
          </a:p>
        </p:txBody>
      </p:sp>
      <p:sp>
        <p:nvSpPr>
          <p:cNvPr id="7" name="椭圆 6"/>
          <p:cNvSpPr/>
          <p:nvPr/>
        </p:nvSpPr>
        <p:spPr>
          <a:xfrm>
            <a:off x="5804263" y="1219201"/>
            <a:ext cx="4359725" cy="435972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方正兰亭细黑_GBK" panose="02000000000000000000" pitchFamily="2" charset="-122"/>
              <a:cs typeface="+mn-cs"/>
            </a:endParaRPr>
          </a:p>
        </p:txBody>
      </p:sp>
      <p:sp>
        <p:nvSpPr>
          <p:cNvPr id="9" name="文本框 8"/>
          <p:cNvSpPr txBox="1"/>
          <p:nvPr/>
        </p:nvSpPr>
        <p:spPr>
          <a:xfrm>
            <a:off x="6799193" y="2803065"/>
            <a:ext cx="3538603" cy="1191993"/>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lang="en-US" altLang="zh-CN" sz="5400" b="1" dirty="0">
                <a:solidFill>
                  <a:prstClr val="black"/>
                </a:solidFill>
                <a:latin typeface="微软雅黑" panose="020B0503020204020204" pitchFamily="34" charset="-122"/>
                <a:ea typeface="微软雅黑" panose="020B0503020204020204" pitchFamily="34" charset="-122"/>
              </a:rPr>
              <a:t>UI</a:t>
            </a:r>
            <a:r>
              <a:rPr lang="zh-CN" altLang="en-US" sz="5400" b="1" dirty="0">
                <a:solidFill>
                  <a:prstClr val="black"/>
                </a:solidFill>
                <a:latin typeface="微软雅黑" panose="020B0503020204020204" pitchFamily="34" charset="-122"/>
                <a:ea typeface="微软雅黑" panose="020B0503020204020204" pitchFamily="34" charset="-122"/>
              </a:rPr>
              <a:t>界面</a:t>
            </a:r>
            <a:endParaRPr kumimoji="0" lang="en-US" altLang="zh-CN" sz="36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 name="文本框 3"/>
          <p:cNvSpPr txBox="1"/>
          <p:nvPr/>
        </p:nvSpPr>
        <p:spPr>
          <a:xfrm>
            <a:off x="2606675" y="2983865"/>
            <a:ext cx="3197225" cy="829945"/>
          </a:xfrm>
          <a:prstGeom prst="rect">
            <a:avLst/>
          </a:prstGeom>
          <a:solidFill>
            <a:schemeClr val="bg2">
              <a:lumMod val="90000"/>
            </a:schemeClr>
          </a:solidFill>
        </p:spPr>
        <p:txBody>
          <a:bodyPr wrap="square" rtlCol="0">
            <a:spAutoFit/>
          </a:bodyPr>
          <a:lstStyle/>
          <a:p>
            <a:r>
              <a:rPr kumimoji="1" lang="en-US" altLang="zh-CN" sz="4800" b="1" dirty="0">
                <a:latin typeface="Big Caslon Medium" panose="02000603090000020003" pitchFamily="2" charset="-79"/>
                <a:ea typeface="STLiti" panose="02010800040101010101" pitchFamily="2" charset="-122"/>
                <a:cs typeface="Big Caslon Medium" panose="02000603090000020003" pitchFamily="2" charset="-79"/>
              </a:rPr>
              <a:t>PART</a:t>
            </a:r>
            <a:r>
              <a:rPr kumimoji="1" lang="zh-CN" altLang="en-US" sz="4800" b="1" dirty="0">
                <a:latin typeface="Big Caslon Medium" panose="02000603090000020003" pitchFamily="2" charset="-79"/>
                <a:ea typeface="STLiti" panose="02010800040101010101" pitchFamily="2" charset="-122"/>
                <a:cs typeface="Big Caslon Medium" panose="02000603090000020003" pitchFamily="2" charset="-79"/>
              </a:rPr>
              <a:t> </a:t>
            </a:r>
            <a:r>
              <a:rPr kumimoji="1" lang="en-US" altLang="zh-CN" sz="4800" b="1" dirty="0">
                <a:latin typeface="Big Caslon Medium" panose="02000603090000020003" pitchFamily="2" charset="-79"/>
                <a:ea typeface="STLiti" panose="02010800040101010101" pitchFamily="2" charset="-122"/>
                <a:cs typeface="Big Caslon Medium" panose="02000603090000020003" pitchFamily="2" charset="-79"/>
              </a:rPr>
              <a:t>04</a:t>
            </a:r>
            <a:endParaRPr kumimoji="1" lang="zh-CN" altLang="en-US" sz="4800" b="1" dirty="0">
              <a:latin typeface="Big Caslon Medium" panose="02000603090000020003" pitchFamily="2" charset="-79"/>
              <a:ea typeface="STLiti" panose="02010800040101010101" pitchFamily="2" charset="-122"/>
              <a:cs typeface="Big Caslon Medium" panose="02000603090000020003" pitchFamily="2" charset="-79"/>
            </a:endParaRPr>
          </a:p>
        </p:txBody>
      </p:sp>
    </p:spTree>
  </p:cSld>
  <p:clrMapOvr>
    <a:masterClrMapping/>
  </p:clrMapOvr>
  <mc:AlternateContent xmlns:mc="http://schemas.openxmlformats.org/markup-compatibility/2006">
    <mc:Choice xmlns:p14="http://schemas.microsoft.com/office/powerpoint/2010/main" Requires="p14">
      <p:transition spd="med" p14:dur="700" advClick="0" advTm="2000">
        <p:fade/>
      </p:transition>
    </mc:Choice>
    <mc:Fallback>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par>
                                <p:cTn id="8" presetID="4" presetClass="entr" presetSubtype="32"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ox(out)">
                                      <p:cBhvr>
                                        <p:cTn id="10" dur="1500"/>
                                        <p:tgtEl>
                                          <p:spTgt spid="5"/>
                                        </p:tgtEl>
                                      </p:cBhvr>
                                    </p:animEffect>
                                  </p:childTnLst>
                                </p:cTn>
                              </p:par>
                              <p:par>
                                <p:cTn id="11" presetID="21" presetClass="entr" presetSubtype="1" fill="hold" grpId="0" nodeType="withEffect">
                                  <p:stCondLst>
                                    <p:cond delay="750"/>
                                  </p:stCondLst>
                                  <p:childTnLst>
                                    <p:set>
                                      <p:cBhvr>
                                        <p:cTn id="12" dur="1" fill="hold">
                                          <p:stCondLst>
                                            <p:cond delay="0"/>
                                          </p:stCondLst>
                                        </p:cTn>
                                        <p:tgtEl>
                                          <p:spTgt spid="7"/>
                                        </p:tgtEl>
                                        <p:attrNameLst>
                                          <p:attrName>style.visibility</p:attrName>
                                        </p:attrNameLst>
                                      </p:cBhvr>
                                      <p:to>
                                        <p:strVal val="visible"/>
                                      </p:to>
                                    </p:set>
                                    <p:animEffect transition="in" filter="wheel(1)">
                                      <p:cBhvr>
                                        <p:cTn id="13" dur="1500"/>
                                        <p:tgtEl>
                                          <p:spTgt spid="7"/>
                                        </p:tgtEl>
                                      </p:cBhvr>
                                    </p:animEffect>
                                  </p:childTnLst>
                                </p:cTn>
                              </p:par>
                              <p:par>
                                <p:cTn id="14" presetID="22" presetClass="entr" presetSubtype="4" fill="hold" grpId="0" nodeType="withEffect">
                                  <p:stCondLst>
                                    <p:cond delay="1250"/>
                                  </p:stCondLst>
                                  <p:childTnLst>
                                    <p:set>
                                      <p:cBhvr>
                                        <p:cTn id="15" dur="1" fill="hold">
                                          <p:stCondLst>
                                            <p:cond delay="0"/>
                                          </p:stCondLst>
                                        </p:cTn>
                                        <p:tgtEl>
                                          <p:spTgt spid="9"/>
                                        </p:tgtEl>
                                        <p:attrNameLst>
                                          <p:attrName>style.visibility</p:attrName>
                                        </p:attrNameLst>
                                      </p:cBhvr>
                                      <p:to>
                                        <p:strVal val="visible"/>
                                      </p:to>
                                    </p:set>
                                    <p:animEffect transition="in" filter="wipe(down)">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9" grpId="0"/>
      <p:bldP spid="4" grpId="0" bldLvl="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44391" y="1357623"/>
            <a:ext cx="6978129" cy="4976247"/>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endParaRPr lang="zh-CN" altLang="en-US" sz="2800" dirty="0">
              <a:solidFill>
                <a:schemeClr val="bg1">
                  <a:lumMod val="50000"/>
                </a:schemeClr>
              </a:solidFill>
              <a:latin typeface="Lato Light" panose="020F0302020204030203" pitchFamily="34" charset="0"/>
            </a:endParaRPr>
          </a:p>
        </p:txBody>
      </p:sp>
      <p:sp>
        <p:nvSpPr>
          <p:cNvPr id="3" name="TextBox 132"/>
          <p:cNvSpPr txBox="1"/>
          <p:nvPr/>
        </p:nvSpPr>
        <p:spPr>
          <a:xfrm>
            <a:off x="2294097" y="1079845"/>
            <a:ext cx="5249036" cy="738664"/>
          </a:xfrm>
          <a:prstGeom prst="rect">
            <a:avLst/>
          </a:prstGeom>
          <a:noFill/>
        </p:spPr>
        <p:txBody>
          <a:bodyPr wrap="square" lIns="0" tIns="0" rIns="0" bIns="0" rtlCol="0">
            <a:spAutoFit/>
          </a:bodyPr>
          <a:lstStyle/>
          <a:p>
            <a:r>
              <a:rPr lang="en-US" sz="4800" dirty="0" err="1">
                <a:solidFill>
                  <a:srgbClr val="9BA1AD"/>
                </a:solidFill>
                <a:latin typeface="Broadway" panose="04040905080B02020502" pitchFamily="82" charset="0"/>
                <a:cs typeface="Clear Sans" panose="020B0503030202020304" pitchFamily="34" charset="0"/>
              </a:rPr>
              <a:t>主界面</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页面设计</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273386" y="0"/>
            <a:ext cx="4766211" cy="6857998"/>
          </a:xfrm>
          <a:prstGeom prst="rect">
            <a:avLst/>
          </a:prstGeom>
        </p:spPr>
      </p:pic>
      <p:sp>
        <p:nvSpPr>
          <p:cNvPr id="6" name="文本框 5"/>
          <p:cNvSpPr txBox="1"/>
          <p:nvPr/>
        </p:nvSpPr>
        <p:spPr>
          <a:xfrm>
            <a:off x="1094855" y="1895093"/>
            <a:ext cx="5320638" cy="4550926"/>
          </a:xfrm>
          <a:prstGeom prst="rect">
            <a:avLst/>
          </a:prstGeom>
          <a:noFill/>
        </p:spPr>
        <p:txBody>
          <a:bodyPr wrap="square" rtlCol="0">
            <a:spAutoFit/>
          </a:bodyPr>
          <a:lstStyle/>
          <a:p>
            <a:pPr>
              <a:lnSpc>
                <a:spcPct val="150000"/>
              </a:lnSpc>
            </a:pPr>
            <a:r>
              <a:rPr kumimoji="1" lang="zh-CN" altLang="en-US" sz="2800" dirty="0"/>
              <a:t>包括三种模式可供选择：</a:t>
            </a:r>
            <a:endParaRPr kumimoji="1" lang="en-US" altLang="zh-CN" sz="2800" dirty="0"/>
          </a:p>
          <a:p>
            <a:pPr>
              <a:lnSpc>
                <a:spcPct val="150000"/>
              </a:lnSpc>
            </a:pPr>
            <a:r>
              <a:rPr kumimoji="1" lang="en-US" altLang="zh-CN" sz="2800" dirty="0"/>
              <a:t>1</a:t>
            </a:r>
            <a:r>
              <a:rPr kumimoji="1" lang="zh-CN" altLang="en-US" sz="2800" dirty="0"/>
              <a:t>、人机对战：点击之后进入人机对战难度选择界面</a:t>
            </a:r>
            <a:endParaRPr kumimoji="1" lang="en-US" altLang="zh-CN" sz="2800" dirty="0"/>
          </a:p>
          <a:p>
            <a:pPr>
              <a:lnSpc>
                <a:spcPct val="150000"/>
              </a:lnSpc>
            </a:pPr>
            <a:r>
              <a:rPr kumimoji="1" lang="en-US" altLang="zh-CN" sz="2800" dirty="0"/>
              <a:t>2</a:t>
            </a:r>
            <a:r>
              <a:rPr kumimoji="1" lang="zh-CN" altLang="en-US" sz="2800" dirty="0"/>
              <a:t>、人人对战：点击之后进入人人对战界面</a:t>
            </a:r>
            <a:endParaRPr kumimoji="1" lang="en-US" altLang="zh-CN" sz="2800" dirty="0"/>
          </a:p>
          <a:p>
            <a:pPr>
              <a:lnSpc>
                <a:spcPct val="150000"/>
              </a:lnSpc>
            </a:pPr>
            <a:r>
              <a:rPr kumimoji="1" lang="en-US" altLang="zh-CN" sz="2800" dirty="0"/>
              <a:t>3</a:t>
            </a:r>
            <a:r>
              <a:rPr kumimoji="1" lang="zh-CN" altLang="en-US" sz="2800" dirty="0"/>
              <a:t>、蓝牙对战：点击之后进入蓝牙配对界面</a:t>
            </a:r>
            <a:endParaRPr kumimoji="1" lang="zh-CN" altLang="en-US" sz="2800"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nodePh="1">
                                  <p:stCondLst>
                                    <p:cond delay="0"/>
                                  </p:stCondLst>
                                  <p:endCondLst>
                                    <p:cond evt="begin" delay="0">
                                      <p:tn val="11"/>
                                    </p:cond>
                                  </p:end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6" presetClass="entr" presetSubtype="21" fill="hold" nodeType="withEffect">
                                  <p:stCondLst>
                                    <p:cond delay="2000"/>
                                  </p:stCondLst>
                                  <p:childTnLst>
                                    <p:set>
                                      <p:cBhvr>
                                        <p:cTn id="15" dur="1" fill="hold">
                                          <p:stCondLst>
                                            <p:cond delay="0"/>
                                          </p:stCondLst>
                                        </p:cTn>
                                        <p:tgtEl>
                                          <p:spTgt spid="62"/>
                                        </p:tgtEl>
                                        <p:attrNameLst>
                                          <p:attrName>style.visibility</p:attrName>
                                        </p:attrNameLst>
                                      </p:cBhvr>
                                      <p:to>
                                        <p:strVal val="visible"/>
                                      </p:to>
                                    </p:set>
                                    <p:animEffect transition="in" filter="barn(inVertical)">
                                      <p:cBhvr>
                                        <p:cTn id="1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44391" y="1357623"/>
            <a:ext cx="6978129" cy="4976247"/>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endParaRPr lang="zh-CN" altLang="en-US" sz="2800" dirty="0">
              <a:solidFill>
                <a:schemeClr val="bg1">
                  <a:lumMod val="50000"/>
                </a:schemeClr>
              </a:solidFill>
              <a:latin typeface="Lato Light" panose="020F0302020204030203" pitchFamily="34" charset="0"/>
            </a:endParaRPr>
          </a:p>
        </p:txBody>
      </p:sp>
      <p:sp>
        <p:nvSpPr>
          <p:cNvPr id="3" name="TextBox 132"/>
          <p:cNvSpPr txBox="1"/>
          <p:nvPr/>
        </p:nvSpPr>
        <p:spPr>
          <a:xfrm>
            <a:off x="863293" y="1368874"/>
            <a:ext cx="6351131" cy="738664"/>
          </a:xfrm>
          <a:prstGeom prst="rect">
            <a:avLst/>
          </a:prstGeom>
          <a:noFill/>
        </p:spPr>
        <p:txBody>
          <a:bodyPr wrap="square" lIns="0" tIns="0" rIns="0" bIns="0" rtlCol="0">
            <a:spAutoFit/>
          </a:bodyPr>
          <a:lstStyle/>
          <a:p>
            <a:r>
              <a:rPr lang="en-US" sz="4800" dirty="0" err="1">
                <a:solidFill>
                  <a:srgbClr val="9BA1AD"/>
                </a:solidFill>
                <a:latin typeface="Broadway" panose="04040905080B02020502" pitchFamily="82" charset="0"/>
                <a:cs typeface="Clear Sans" panose="020B0503030202020304" pitchFamily="34" charset="0"/>
              </a:rPr>
              <a:t>人机对战难度选择界面</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页面设计</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 name="文本框 5"/>
          <p:cNvSpPr txBox="1"/>
          <p:nvPr/>
        </p:nvSpPr>
        <p:spPr>
          <a:xfrm>
            <a:off x="1234133" y="2429275"/>
            <a:ext cx="5320638" cy="3904595"/>
          </a:xfrm>
          <a:prstGeom prst="rect">
            <a:avLst/>
          </a:prstGeom>
          <a:noFill/>
        </p:spPr>
        <p:txBody>
          <a:bodyPr wrap="square" rtlCol="0">
            <a:spAutoFit/>
          </a:bodyPr>
          <a:lstStyle/>
          <a:p>
            <a:pPr>
              <a:lnSpc>
                <a:spcPct val="150000"/>
              </a:lnSpc>
            </a:pPr>
            <a:r>
              <a:rPr kumimoji="1" lang="en-US" altLang="zh-CN" sz="2800" dirty="0"/>
              <a:t>1</a:t>
            </a:r>
            <a:r>
              <a:rPr kumimoji="1" lang="zh-CN" altLang="en-US" sz="2800" dirty="0"/>
              <a:t>、简单模式电脑：点击进行人机简单模式。</a:t>
            </a:r>
            <a:endParaRPr kumimoji="1" lang="en-US" altLang="zh-CN" sz="2800" dirty="0"/>
          </a:p>
          <a:p>
            <a:pPr>
              <a:lnSpc>
                <a:spcPct val="150000"/>
              </a:lnSpc>
            </a:pPr>
            <a:r>
              <a:rPr kumimoji="1" lang="en-US" altLang="zh-CN" sz="2800" dirty="0"/>
              <a:t>2</a:t>
            </a:r>
            <a:r>
              <a:rPr kumimoji="1" lang="zh-CN" altLang="en-US" sz="2800" dirty="0"/>
              <a:t>、普通模式电脑：点击进行人机普通模式。</a:t>
            </a:r>
            <a:endParaRPr kumimoji="1" lang="en-US" altLang="zh-CN" sz="2800" dirty="0"/>
          </a:p>
          <a:p>
            <a:pPr>
              <a:lnSpc>
                <a:spcPct val="150000"/>
              </a:lnSpc>
            </a:pPr>
            <a:r>
              <a:rPr kumimoji="1" lang="zh-CN" altLang="en-US" sz="2800" dirty="0"/>
              <a:t>        两种模式可供不同需求的不同用户进行选择。</a:t>
            </a:r>
            <a:endParaRPr kumimoji="1" lang="zh-CN" altLang="en-US" sz="2800" dirty="0"/>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286297" y="0"/>
            <a:ext cx="4190142"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nodePh="1">
                                  <p:stCondLst>
                                    <p:cond delay="0"/>
                                  </p:stCondLst>
                                  <p:endCondLst>
                                    <p:cond evt="begin" delay="0">
                                      <p:tn val="11"/>
                                    </p:cond>
                                  </p:end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6" presetClass="entr" presetSubtype="21" fill="hold" nodeType="withEffect">
                                  <p:stCondLst>
                                    <p:cond delay="2000"/>
                                  </p:stCondLst>
                                  <p:childTnLst>
                                    <p:set>
                                      <p:cBhvr>
                                        <p:cTn id="15" dur="1" fill="hold">
                                          <p:stCondLst>
                                            <p:cond delay="0"/>
                                          </p:stCondLst>
                                        </p:cTn>
                                        <p:tgtEl>
                                          <p:spTgt spid="62"/>
                                        </p:tgtEl>
                                        <p:attrNameLst>
                                          <p:attrName>style.visibility</p:attrName>
                                        </p:attrNameLst>
                                      </p:cBhvr>
                                      <p:to>
                                        <p:strVal val="visible"/>
                                      </p:to>
                                    </p:set>
                                    <p:animEffect transition="in" filter="barn(inVertical)">
                                      <p:cBhvr>
                                        <p:cTn id="1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duotone>
              <a:prstClr val="black"/>
              <a:schemeClr val="tx2">
                <a:tint val="45000"/>
                <a:satMod val="400000"/>
              </a:schemeClr>
            </a:duotone>
          </a:blip>
          <a:stretch>
            <a:fillRect/>
          </a:stretch>
        </p:blipFill>
        <p:spPr>
          <a:xfrm rot="3507713">
            <a:off x="273134" y="-2465382"/>
            <a:ext cx="10821313" cy="10864246"/>
          </a:xfrm>
          <a:prstGeom prst="rect">
            <a:avLst/>
          </a:prstGeom>
        </p:spPr>
      </p:pic>
      <p:grpSp>
        <p:nvGrpSpPr>
          <p:cNvPr id="24" name="组合 23"/>
          <p:cNvGrpSpPr/>
          <p:nvPr/>
        </p:nvGrpSpPr>
        <p:grpSpPr>
          <a:xfrm>
            <a:off x="5089325" y="278641"/>
            <a:ext cx="2487494" cy="581149"/>
            <a:chOff x="4662605" y="245621"/>
            <a:chExt cx="2487494" cy="581149"/>
          </a:xfrm>
        </p:grpSpPr>
        <p:grpSp>
          <p:nvGrpSpPr>
            <p:cNvPr id="3" name="组合 2"/>
            <p:cNvGrpSpPr/>
            <p:nvPr/>
          </p:nvGrpSpPr>
          <p:grpSpPr>
            <a:xfrm>
              <a:off x="4662605" y="245621"/>
              <a:ext cx="2089646" cy="581149"/>
              <a:chOff x="7799505" y="1198121"/>
              <a:chExt cx="2089646" cy="581149"/>
            </a:xfrm>
          </p:grpSpPr>
          <p:grpSp>
            <p:nvGrpSpPr>
              <p:cNvPr id="4" name="组合 3"/>
              <p:cNvGrpSpPr/>
              <p:nvPr/>
            </p:nvGrpSpPr>
            <p:grpSpPr>
              <a:xfrm flipH="1">
                <a:off x="7799505" y="1198121"/>
                <a:ext cx="960120" cy="581149"/>
                <a:chOff x="9787459" y="1304801"/>
                <a:chExt cx="960120" cy="581149"/>
              </a:xfrm>
            </p:grpSpPr>
            <p:grpSp>
              <p:nvGrpSpPr>
                <p:cNvPr id="7" name="组合 6"/>
                <p:cNvGrpSpPr/>
                <p:nvPr/>
              </p:nvGrpSpPr>
              <p:grpSpPr>
                <a:xfrm>
                  <a:off x="9858579" y="1340361"/>
                  <a:ext cx="889000" cy="503679"/>
                  <a:chOff x="7378700" y="2527300"/>
                  <a:chExt cx="889000" cy="1090950"/>
                </a:xfrm>
              </p:grpSpPr>
              <p:cxnSp>
                <p:nvCxnSpPr>
                  <p:cNvPr id="10" name="直接连接符 9"/>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8" name="椭圆 7"/>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文本框 4"/>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01</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6" name="矩形 5"/>
              <p:cNvSpPr/>
              <p:nvPr/>
            </p:nvSpPr>
            <p:spPr>
              <a:xfrm>
                <a:off x="8473379" y="1266629"/>
                <a:ext cx="1415772" cy="461665"/>
              </a:xfrm>
              <a:prstGeom prst="rect">
                <a:avLst/>
              </a:prstGeom>
            </p:spPr>
            <p:txBody>
              <a:bodyPr wrap="none">
                <a:spAutoFit/>
              </a:bodyPr>
              <a:lstStyle/>
              <a:p>
                <a:r>
                  <a:rPr lang="zh-CN" altLang="en-US" sz="2400" dirty="0"/>
                  <a:t>设计背景</a:t>
                </a:r>
                <a:endParaRPr lang="zh-CN" altLang="en-US" sz="2400" dirty="0"/>
              </a:p>
            </p:txBody>
          </p:sp>
        </p:grpSp>
        <p:grpSp>
          <p:nvGrpSpPr>
            <p:cNvPr id="14" name="组合 13"/>
            <p:cNvGrpSpPr/>
            <p:nvPr/>
          </p:nvGrpSpPr>
          <p:grpSpPr>
            <a:xfrm flipV="1">
              <a:off x="6189979" y="245621"/>
              <a:ext cx="960120" cy="581149"/>
              <a:chOff x="9787459" y="1304801"/>
              <a:chExt cx="960120" cy="581149"/>
            </a:xfrm>
          </p:grpSpPr>
          <p:grpSp>
            <p:nvGrpSpPr>
              <p:cNvPr id="17" name="组合 16"/>
              <p:cNvGrpSpPr/>
              <p:nvPr/>
            </p:nvGrpSpPr>
            <p:grpSpPr>
              <a:xfrm>
                <a:off x="9858579" y="1340361"/>
                <a:ext cx="889000" cy="503679"/>
                <a:chOff x="7378700" y="2527300"/>
                <a:chExt cx="889000" cy="1090950"/>
              </a:xfrm>
            </p:grpSpPr>
            <p:cxnSp>
              <p:nvCxnSpPr>
                <p:cNvPr id="20" name="直接连接符 19"/>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18" name="椭圆 17"/>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3" name="矩形 22"/>
          <p:cNvSpPr/>
          <p:nvPr/>
        </p:nvSpPr>
        <p:spPr>
          <a:xfrm>
            <a:off x="3020058" y="1095937"/>
            <a:ext cx="5575295" cy="4205126"/>
          </a:xfrm>
          <a:prstGeom prst="rect">
            <a:avLst/>
          </a:prstGeom>
        </p:spPr>
        <p:txBody>
          <a:bodyPr wrap="square">
            <a:spAutoFit/>
          </a:bodyPr>
          <a:lstStyle/>
          <a:p>
            <a:pPr>
              <a:lnSpc>
                <a:spcPct val="150000"/>
              </a:lnSpc>
            </a:pPr>
            <a:r>
              <a:rPr lang="zh-CN" altLang="en-US" dirty="0">
                <a:solidFill>
                  <a:srgbClr val="3F4247"/>
                </a:solidFill>
              </a:rPr>
              <a:t>         手机游戏被业内人士称为继短信之后的又一“金矿”，而其中五子棋游戏更是被很多人喜爱，它不仅能增强思维能力提高智力且富含哲理有助于修身养性，而且还能随时随地跟朋友对战，有极大的趣味性，也能增进彼此的联络交流，是一款人人都可以参与的游戏。</a:t>
            </a:r>
            <a:endParaRPr lang="en-US" altLang="zh-CN" dirty="0">
              <a:solidFill>
                <a:srgbClr val="3F4247"/>
              </a:solidFill>
            </a:endParaRPr>
          </a:p>
          <a:p>
            <a:pPr>
              <a:lnSpc>
                <a:spcPct val="150000"/>
              </a:lnSpc>
            </a:pPr>
            <a:r>
              <a:rPr lang="en-US" altLang="zh-CN" dirty="0">
                <a:solidFill>
                  <a:srgbClr val="3F4247"/>
                </a:solidFill>
              </a:rPr>
              <a:t>          </a:t>
            </a:r>
            <a:r>
              <a:rPr lang="zh-CN" altLang="en-US" dirty="0">
                <a:solidFill>
                  <a:srgbClr val="3F4247"/>
                </a:solidFill>
              </a:rPr>
              <a:t>基于此，通过</a:t>
            </a:r>
            <a:r>
              <a:rPr lang="en-US" altLang="zh-CN" dirty="0">
                <a:solidFill>
                  <a:srgbClr val="3F4247"/>
                </a:solidFill>
              </a:rPr>
              <a:t>Android</a:t>
            </a:r>
            <a:r>
              <a:rPr lang="zh-CN" altLang="en-US" dirty="0">
                <a:solidFill>
                  <a:srgbClr val="3F4247"/>
                </a:solidFill>
              </a:rPr>
              <a:t>开发设计了一款可以人人、人机对战，而且根据需求，同时增加了可以用蓝牙进行通讯适配的五子棋游戏，使得用户的选择更多，也增加了竞技感，充分考虑到了用户的体验感和新鲜感。</a:t>
            </a:r>
            <a:endParaRPr lang="zh-CN" altLang="en-US" dirty="0">
              <a:solidFill>
                <a:srgbClr val="3F4247"/>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000" fill="hold"/>
                                        <p:tgtEl>
                                          <p:spTgt spid="2"/>
                                        </p:tgtEl>
                                        <p:attrNameLst>
                                          <p:attrName>ppt_w</p:attrName>
                                        </p:attrNameLst>
                                      </p:cBhvr>
                                      <p:tavLst>
                                        <p:tav tm="0">
                                          <p:val>
                                            <p:fltVal val="0"/>
                                          </p:val>
                                        </p:tav>
                                        <p:tav tm="100000">
                                          <p:val>
                                            <p:strVal val="#ppt_w"/>
                                          </p:val>
                                        </p:tav>
                                      </p:tavLst>
                                    </p:anim>
                                    <p:anim calcmode="lin" valueType="num">
                                      <p:cBhvr>
                                        <p:cTn id="8" dur="2000" fill="hold"/>
                                        <p:tgtEl>
                                          <p:spTgt spid="2"/>
                                        </p:tgtEl>
                                        <p:attrNameLst>
                                          <p:attrName>ppt_h</p:attrName>
                                        </p:attrNameLst>
                                      </p:cBhvr>
                                      <p:tavLst>
                                        <p:tav tm="0">
                                          <p:val>
                                            <p:fltVal val="0"/>
                                          </p:val>
                                        </p:tav>
                                        <p:tav tm="100000">
                                          <p:val>
                                            <p:strVal val="#ppt_h"/>
                                          </p:val>
                                        </p:tav>
                                      </p:tavLst>
                                    </p:anim>
                                    <p:anim calcmode="lin" valueType="num">
                                      <p:cBhvr>
                                        <p:cTn id="9" dur="2000" fill="hold"/>
                                        <p:tgtEl>
                                          <p:spTgt spid="2"/>
                                        </p:tgtEl>
                                        <p:attrNameLst>
                                          <p:attrName>style.rotation</p:attrName>
                                        </p:attrNameLst>
                                      </p:cBhvr>
                                      <p:tavLst>
                                        <p:tav tm="0">
                                          <p:val>
                                            <p:fltVal val="90"/>
                                          </p:val>
                                        </p:tav>
                                        <p:tav tm="100000">
                                          <p:val>
                                            <p:fltVal val="0"/>
                                          </p:val>
                                        </p:tav>
                                      </p:tavLst>
                                    </p:anim>
                                    <p:animEffect transition="in" filter="fade">
                                      <p:cBhvr>
                                        <p:cTn id="10" dur="2000"/>
                                        <p:tgtEl>
                                          <p:spTgt spid="2"/>
                                        </p:tgtEl>
                                      </p:cBhvr>
                                    </p:animEffect>
                                  </p:childTnLst>
                                </p:cTn>
                              </p:par>
                              <p:par>
                                <p:cTn id="11" presetID="8" presetClass="emph" presetSubtype="0" fill="hold" nodeType="withEffect">
                                  <p:stCondLst>
                                    <p:cond delay="0"/>
                                  </p:stCondLst>
                                  <p:childTnLst>
                                    <p:animRot by="21600000">
                                      <p:cBhvr>
                                        <p:cTn id="12" dur="4000" fill="hold"/>
                                        <p:tgtEl>
                                          <p:spTgt spid="2"/>
                                        </p:tgtEl>
                                        <p:attrNameLst>
                                          <p:attrName>r</p:attrName>
                                        </p:attrNameLst>
                                      </p:cBhvr>
                                    </p:animRot>
                                  </p:childTnLst>
                                </p:cTn>
                              </p:par>
                              <p:par>
                                <p:cTn id="13" presetID="16" presetClass="entr" presetSubtype="21" fill="hold" nodeType="withEffect">
                                  <p:stCondLst>
                                    <p:cond delay="2000"/>
                                  </p:stCondLst>
                                  <p:childTnLst>
                                    <p:set>
                                      <p:cBhvr>
                                        <p:cTn id="14" dur="1" fill="hold">
                                          <p:stCondLst>
                                            <p:cond delay="0"/>
                                          </p:stCondLst>
                                        </p:cTn>
                                        <p:tgtEl>
                                          <p:spTgt spid="24"/>
                                        </p:tgtEl>
                                        <p:attrNameLst>
                                          <p:attrName>style.visibility</p:attrName>
                                        </p:attrNameLst>
                                      </p:cBhvr>
                                      <p:to>
                                        <p:strVal val="visible"/>
                                      </p:to>
                                    </p:set>
                                    <p:animEffect transition="in" filter="barn(inVertical)">
                                      <p:cBhvr>
                                        <p:cTn id="15" dur="500"/>
                                        <p:tgtEl>
                                          <p:spTgt spid="24"/>
                                        </p:tgtEl>
                                      </p:cBhvr>
                                    </p:animEffect>
                                  </p:childTnLst>
                                </p:cTn>
                              </p:par>
                              <p:par>
                                <p:cTn id="16" presetID="53" presetClass="entr" presetSubtype="16" fill="hold" grpId="0" nodeType="withEffect">
                                  <p:stCondLst>
                                    <p:cond delay="2000"/>
                                  </p:stCondLst>
                                  <p:childTnLst>
                                    <p:set>
                                      <p:cBhvr>
                                        <p:cTn id="17" dur="1" fill="hold">
                                          <p:stCondLst>
                                            <p:cond delay="0"/>
                                          </p:stCondLst>
                                        </p:cTn>
                                        <p:tgtEl>
                                          <p:spTgt spid="23"/>
                                        </p:tgtEl>
                                        <p:attrNameLst>
                                          <p:attrName>style.visibility</p:attrName>
                                        </p:attrNameLst>
                                      </p:cBhvr>
                                      <p:to>
                                        <p:strVal val="visible"/>
                                      </p:to>
                                    </p:set>
                                    <p:anim calcmode="lin" valueType="num">
                                      <p:cBhvr>
                                        <p:cTn id="18" dur="1000" fill="hold"/>
                                        <p:tgtEl>
                                          <p:spTgt spid="23"/>
                                        </p:tgtEl>
                                        <p:attrNameLst>
                                          <p:attrName>ppt_w</p:attrName>
                                        </p:attrNameLst>
                                      </p:cBhvr>
                                      <p:tavLst>
                                        <p:tav tm="0">
                                          <p:val>
                                            <p:fltVal val="0"/>
                                          </p:val>
                                        </p:tav>
                                        <p:tav tm="100000">
                                          <p:val>
                                            <p:strVal val="#ppt_w"/>
                                          </p:val>
                                        </p:tav>
                                      </p:tavLst>
                                    </p:anim>
                                    <p:anim calcmode="lin" valueType="num">
                                      <p:cBhvr>
                                        <p:cTn id="19" dur="1000" fill="hold"/>
                                        <p:tgtEl>
                                          <p:spTgt spid="23"/>
                                        </p:tgtEl>
                                        <p:attrNameLst>
                                          <p:attrName>ppt_h</p:attrName>
                                        </p:attrNameLst>
                                      </p:cBhvr>
                                      <p:tavLst>
                                        <p:tav tm="0">
                                          <p:val>
                                            <p:fltVal val="0"/>
                                          </p:val>
                                        </p:tav>
                                        <p:tav tm="100000">
                                          <p:val>
                                            <p:strVal val="#ppt_h"/>
                                          </p:val>
                                        </p:tav>
                                      </p:tavLst>
                                    </p:anim>
                                    <p:animEffect transition="in" filter="fade">
                                      <p:cBhvr>
                                        <p:cTn id="20"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44391" y="1357623"/>
            <a:ext cx="6978129" cy="4976247"/>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endParaRPr lang="zh-CN" altLang="en-US" sz="2800" dirty="0">
              <a:solidFill>
                <a:schemeClr val="bg1">
                  <a:lumMod val="50000"/>
                </a:schemeClr>
              </a:solidFill>
              <a:latin typeface="Lato Light" panose="020F0302020204030203" pitchFamily="34" charset="0"/>
            </a:endParaRPr>
          </a:p>
        </p:txBody>
      </p:sp>
      <p:sp>
        <p:nvSpPr>
          <p:cNvPr id="3" name="TextBox 132"/>
          <p:cNvSpPr txBox="1"/>
          <p:nvPr/>
        </p:nvSpPr>
        <p:spPr>
          <a:xfrm>
            <a:off x="1168825" y="1473764"/>
            <a:ext cx="6351131" cy="738664"/>
          </a:xfrm>
          <a:prstGeom prst="rect">
            <a:avLst/>
          </a:prstGeom>
          <a:noFill/>
        </p:spPr>
        <p:txBody>
          <a:bodyPr wrap="square" lIns="0" tIns="0" rIns="0" bIns="0" rtlCol="0">
            <a:spAutoFit/>
          </a:bodyPr>
          <a:lstStyle/>
          <a:p>
            <a:r>
              <a:rPr lang="en-US" sz="4800" dirty="0" err="1">
                <a:solidFill>
                  <a:srgbClr val="9BA1AD"/>
                </a:solidFill>
                <a:latin typeface="Broadway" panose="04040905080B02020502" pitchFamily="82" charset="0"/>
                <a:cs typeface="Clear Sans" panose="020B0503030202020304" pitchFamily="34" charset="0"/>
              </a:rPr>
              <a:t>开始下棋对弈界面</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页面设计</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 name="文本框 5"/>
          <p:cNvSpPr txBox="1"/>
          <p:nvPr/>
        </p:nvSpPr>
        <p:spPr>
          <a:xfrm>
            <a:off x="1378539" y="2564753"/>
            <a:ext cx="5320638" cy="3258264"/>
          </a:xfrm>
          <a:prstGeom prst="rect">
            <a:avLst/>
          </a:prstGeom>
          <a:noFill/>
        </p:spPr>
        <p:txBody>
          <a:bodyPr wrap="square" rtlCol="0">
            <a:spAutoFit/>
          </a:bodyPr>
          <a:lstStyle/>
          <a:p>
            <a:pPr>
              <a:lnSpc>
                <a:spcPct val="150000"/>
              </a:lnSpc>
            </a:pPr>
            <a:r>
              <a:rPr kumimoji="1" lang="en-US" altLang="zh-CN" sz="2800" dirty="0"/>
              <a:t>1</a:t>
            </a:r>
            <a:r>
              <a:rPr kumimoji="1" lang="zh-CN" altLang="en-US" sz="2800" dirty="0"/>
              <a:t>、双方各执一色棋子，每次按顺序轮流下一棋，用户根据棋盘局势需要在任意空交叉点落子。</a:t>
            </a:r>
            <a:endParaRPr kumimoji="1" lang="en-US" altLang="zh-CN" sz="2800" dirty="0"/>
          </a:p>
          <a:p>
            <a:pPr>
              <a:lnSpc>
                <a:spcPct val="150000"/>
              </a:lnSpc>
            </a:pPr>
            <a:r>
              <a:rPr kumimoji="1" lang="en-US" altLang="zh-CN" sz="2800" dirty="0"/>
              <a:t>2</a:t>
            </a:r>
            <a:r>
              <a:rPr kumimoji="1" lang="zh-CN" altLang="en-US" sz="2800" dirty="0"/>
              <a:t>、有悔棋和重玩的功能，根据需要进行不同的选择。</a:t>
            </a:r>
            <a:endParaRPr kumimoji="1" lang="zh-CN" altLang="en-US" sz="2800"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736216" y="0"/>
            <a:ext cx="3857625"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nodePh="1">
                                  <p:stCondLst>
                                    <p:cond delay="0"/>
                                  </p:stCondLst>
                                  <p:endCondLst>
                                    <p:cond evt="begin" delay="0">
                                      <p:tn val="11"/>
                                    </p:cond>
                                  </p:end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6" presetClass="entr" presetSubtype="21" fill="hold" nodeType="withEffect">
                                  <p:stCondLst>
                                    <p:cond delay="2000"/>
                                  </p:stCondLst>
                                  <p:childTnLst>
                                    <p:set>
                                      <p:cBhvr>
                                        <p:cTn id="15" dur="1" fill="hold">
                                          <p:stCondLst>
                                            <p:cond delay="0"/>
                                          </p:stCondLst>
                                        </p:cTn>
                                        <p:tgtEl>
                                          <p:spTgt spid="62"/>
                                        </p:tgtEl>
                                        <p:attrNameLst>
                                          <p:attrName>style.visibility</p:attrName>
                                        </p:attrNameLst>
                                      </p:cBhvr>
                                      <p:to>
                                        <p:strVal val="visible"/>
                                      </p:to>
                                    </p:set>
                                    <p:animEffect transition="in" filter="barn(inVertical)">
                                      <p:cBhvr>
                                        <p:cTn id="1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44391" y="1357623"/>
            <a:ext cx="6978129" cy="4976247"/>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endParaRPr lang="zh-CN" altLang="en-US" sz="2800" dirty="0">
              <a:solidFill>
                <a:schemeClr val="bg1">
                  <a:lumMod val="50000"/>
                </a:schemeClr>
              </a:solidFill>
              <a:latin typeface="Lato Light" panose="020F0302020204030203" pitchFamily="34" charset="0"/>
            </a:endParaRPr>
          </a:p>
        </p:txBody>
      </p:sp>
      <p:grpSp>
        <p:nvGrpSpPr>
          <p:cNvPr id="62" name="组合 61"/>
          <p:cNvGrpSpPr/>
          <p:nvPr/>
        </p:nvGrpSpPr>
        <p:grpSpPr>
          <a:xfrm>
            <a:off x="496378" y="427492"/>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页面设计</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44391" y="0"/>
            <a:ext cx="3857625" cy="6858000"/>
          </a:xfrm>
          <a:prstGeom prst="rect">
            <a:avLst/>
          </a:prstGeom>
        </p:spPr>
      </p:pic>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34375" y="0"/>
            <a:ext cx="3857625" cy="6858000"/>
          </a:xfrm>
          <a:prstGeom prst="rect">
            <a:avLst/>
          </a:prstGeom>
        </p:spPr>
      </p:pic>
      <p:sp>
        <p:nvSpPr>
          <p:cNvPr id="28" name="TextBox 132"/>
          <p:cNvSpPr txBox="1"/>
          <p:nvPr/>
        </p:nvSpPr>
        <p:spPr>
          <a:xfrm>
            <a:off x="299345" y="2324354"/>
            <a:ext cx="6351131" cy="738664"/>
          </a:xfrm>
          <a:prstGeom prst="rect">
            <a:avLst/>
          </a:prstGeom>
          <a:noFill/>
        </p:spPr>
        <p:txBody>
          <a:bodyPr wrap="square" lIns="0" tIns="0" rIns="0" bIns="0" rtlCol="0">
            <a:spAutoFit/>
          </a:bodyPr>
          <a:lstStyle/>
          <a:p>
            <a:r>
              <a:rPr lang="en-US" sz="4800" dirty="0" err="1">
                <a:solidFill>
                  <a:srgbClr val="9BA1AD"/>
                </a:solidFill>
                <a:latin typeface="Broadway" panose="04040905080B02020502" pitchFamily="82" charset="0"/>
                <a:cs typeface="Clear Sans" panose="020B0503030202020304" pitchFamily="34" charset="0"/>
              </a:rPr>
              <a:t>下棋对弈界面</a:t>
            </a:r>
            <a:endParaRPr lang="en-GB" sz="4800" dirty="0">
              <a:solidFill>
                <a:srgbClr val="9BA1AD"/>
              </a:solidFill>
              <a:latin typeface="Broadway" panose="04040905080B02020502" pitchFamily="82" charset="0"/>
              <a:cs typeface="Clear Sans" panose="020B05030302020203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nodePh="1">
                                  <p:stCondLst>
                                    <p:cond delay="0"/>
                                  </p:stCondLst>
                                  <p:endCondLst>
                                    <p:cond evt="begin" delay="0">
                                      <p:tn val="5"/>
                                    </p:cond>
                                  </p:end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6" presetClass="entr" presetSubtype="21" fill="hold" nodeType="withEffect">
                                  <p:stCondLst>
                                    <p:cond delay="2000"/>
                                  </p:stCondLst>
                                  <p:childTnLst>
                                    <p:set>
                                      <p:cBhvr>
                                        <p:cTn id="9" dur="1" fill="hold">
                                          <p:stCondLst>
                                            <p:cond delay="0"/>
                                          </p:stCondLst>
                                        </p:cTn>
                                        <p:tgtEl>
                                          <p:spTgt spid="62"/>
                                        </p:tgtEl>
                                        <p:attrNameLst>
                                          <p:attrName>style.visibility</p:attrName>
                                        </p:attrNameLst>
                                      </p:cBhvr>
                                      <p:to>
                                        <p:strVal val="visible"/>
                                      </p:to>
                                    </p:set>
                                    <p:animEffect transition="in" filter="barn(inVertical)">
                                      <p:cBhvr>
                                        <p:cTn id="10" dur="500"/>
                                        <p:tgtEl>
                                          <p:spTgt spid="62"/>
                                        </p:tgtEl>
                                      </p:cBhvr>
                                    </p:animEffect>
                                  </p:childTnLst>
                                </p:cTn>
                              </p:par>
                            </p:childTnLst>
                          </p:cTn>
                        </p:par>
                        <p:par>
                          <p:cTn id="11" fill="hold">
                            <p:stCondLst>
                              <p:cond delay="500"/>
                            </p:stCondLst>
                            <p:childTnLst>
                              <p:par>
                                <p:cTn id="12" presetID="47" presetClass="entr" presetSubtype="0" fill="hold" grpId="0"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fade">
                                      <p:cBhvr>
                                        <p:cTn id="14" dur="1000"/>
                                        <p:tgtEl>
                                          <p:spTgt spid="28"/>
                                        </p:tgtEl>
                                      </p:cBhvr>
                                    </p:animEffect>
                                    <p:anim calcmode="lin" valueType="num">
                                      <p:cBhvr>
                                        <p:cTn id="15" dur="1000" fill="hold"/>
                                        <p:tgtEl>
                                          <p:spTgt spid="28"/>
                                        </p:tgtEl>
                                        <p:attrNameLst>
                                          <p:attrName>ppt_x</p:attrName>
                                        </p:attrNameLst>
                                      </p:cBhvr>
                                      <p:tavLst>
                                        <p:tav tm="0">
                                          <p:val>
                                            <p:strVal val="#ppt_x"/>
                                          </p:val>
                                        </p:tav>
                                        <p:tav tm="100000">
                                          <p:val>
                                            <p:strVal val="#ppt_x"/>
                                          </p:val>
                                        </p:tav>
                                      </p:tavLst>
                                    </p:anim>
                                    <p:anim calcmode="lin" valueType="num">
                                      <p:cBhvr>
                                        <p:cTn id="16"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44391" y="1357623"/>
            <a:ext cx="6978129" cy="4976247"/>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endParaRPr lang="zh-CN" altLang="en-US" sz="2800" dirty="0">
              <a:solidFill>
                <a:schemeClr val="bg1">
                  <a:lumMod val="50000"/>
                </a:schemeClr>
              </a:solidFill>
              <a:latin typeface="Lato Light" panose="020F0302020204030203" pitchFamily="34" charset="0"/>
            </a:endParaRPr>
          </a:p>
        </p:txBody>
      </p:sp>
      <p:sp>
        <p:nvSpPr>
          <p:cNvPr id="3" name="TextBox 132"/>
          <p:cNvSpPr txBox="1"/>
          <p:nvPr/>
        </p:nvSpPr>
        <p:spPr>
          <a:xfrm>
            <a:off x="1861901" y="1376419"/>
            <a:ext cx="6351131" cy="738664"/>
          </a:xfrm>
          <a:prstGeom prst="rect">
            <a:avLst/>
          </a:prstGeom>
          <a:noFill/>
        </p:spPr>
        <p:txBody>
          <a:bodyPr wrap="square" lIns="0" tIns="0" rIns="0" bIns="0" rtlCol="0">
            <a:spAutoFit/>
          </a:bodyPr>
          <a:lstStyle/>
          <a:p>
            <a:r>
              <a:rPr lang="en-US" sz="4800" dirty="0" err="1">
                <a:solidFill>
                  <a:srgbClr val="9BA1AD"/>
                </a:solidFill>
                <a:latin typeface="Broadway" panose="04040905080B02020502" pitchFamily="82" charset="0"/>
                <a:cs typeface="Clear Sans" panose="020B0503030202020304" pitchFamily="34" charset="0"/>
              </a:rPr>
              <a:t>蓝牙配对界面</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页面设计</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 name="文本框 5"/>
          <p:cNvSpPr txBox="1"/>
          <p:nvPr/>
        </p:nvSpPr>
        <p:spPr>
          <a:xfrm>
            <a:off x="1378539" y="2564753"/>
            <a:ext cx="5320638" cy="1965603"/>
          </a:xfrm>
          <a:prstGeom prst="rect">
            <a:avLst/>
          </a:prstGeom>
          <a:noFill/>
        </p:spPr>
        <p:txBody>
          <a:bodyPr wrap="square" rtlCol="0">
            <a:spAutoFit/>
          </a:bodyPr>
          <a:lstStyle/>
          <a:p>
            <a:pPr>
              <a:lnSpc>
                <a:spcPct val="150000"/>
              </a:lnSpc>
            </a:pPr>
            <a:r>
              <a:rPr kumimoji="1" lang="en-US" altLang="zh-CN" sz="2800" dirty="0"/>
              <a:t>1</a:t>
            </a:r>
            <a:r>
              <a:rPr kumimoji="1" lang="zh-CN" altLang="en-US" sz="2800" dirty="0"/>
              <a:t>、点击开始扫描，查找玩家</a:t>
            </a:r>
            <a:endParaRPr kumimoji="1" lang="en-US" altLang="zh-CN" sz="2800" dirty="0"/>
          </a:p>
          <a:p>
            <a:pPr>
              <a:lnSpc>
                <a:spcPct val="150000"/>
              </a:lnSpc>
            </a:pPr>
            <a:r>
              <a:rPr kumimoji="1" lang="en-US" altLang="zh-CN" sz="2800" dirty="0"/>
              <a:t>2</a:t>
            </a:r>
            <a:r>
              <a:rPr kumimoji="1" lang="zh-CN" altLang="en-US" sz="2800" dirty="0"/>
              <a:t>、显示玩家</a:t>
            </a:r>
            <a:r>
              <a:rPr kumimoji="1" lang="en-US" altLang="zh-CN" sz="2800" dirty="0"/>
              <a:t>ID</a:t>
            </a:r>
            <a:r>
              <a:rPr kumimoji="1" lang="zh-CN" altLang="en-US" sz="2800" dirty="0"/>
              <a:t>、玩家地址以及配对情况。</a:t>
            </a:r>
            <a:endParaRPr kumimoji="1" lang="zh-CN" altLang="en-US" sz="2800" dirty="0"/>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445817" y="0"/>
            <a:ext cx="3857625"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nodePh="1">
                                  <p:stCondLst>
                                    <p:cond delay="0"/>
                                  </p:stCondLst>
                                  <p:endCondLst>
                                    <p:cond evt="begin" delay="0">
                                      <p:tn val="11"/>
                                    </p:cond>
                                  </p:end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6" presetClass="entr" presetSubtype="21" fill="hold" nodeType="withEffect">
                                  <p:stCondLst>
                                    <p:cond delay="2000"/>
                                  </p:stCondLst>
                                  <p:childTnLst>
                                    <p:set>
                                      <p:cBhvr>
                                        <p:cTn id="15" dur="1" fill="hold">
                                          <p:stCondLst>
                                            <p:cond delay="0"/>
                                          </p:stCondLst>
                                        </p:cTn>
                                        <p:tgtEl>
                                          <p:spTgt spid="62"/>
                                        </p:tgtEl>
                                        <p:attrNameLst>
                                          <p:attrName>style.visibility</p:attrName>
                                        </p:attrNameLst>
                                      </p:cBhvr>
                                      <p:to>
                                        <p:strVal val="visible"/>
                                      </p:to>
                                    </p:set>
                                    <p:animEffect transition="in" filter="barn(inVertical)">
                                      <p:cBhvr>
                                        <p:cTn id="1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44391" y="1357623"/>
            <a:ext cx="6978129" cy="4976247"/>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endParaRPr lang="zh-CN" altLang="en-US" sz="2800" dirty="0">
              <a:solidFill>
                <a:schemeClr val="bg1">
                  <a:lumMod val="50000"/>
                </a:schemeClr>
              </a:solidFill>
              <a:latin typeface="Lato Light" panose="020F0302020204030203" pitchFamily="34" charset="0"/>
            </a:endParaRPr>
          </a:p>
        </p:txBody>
      </p:sp>
      <p:sp>
        <p:nvSpPr>
          <p:cNvPr id="3" name="TextBox 132"/>
          <p:cNvSpPr txBox="1"/>
          <p:nvPr/>
        </p:nvSpPr>
        <p:spPr>
          <a:xfrm>
            <a:off x="1378539" y="1444084"/>
            <a:ext cx="6351131" cy="738664"/>
          </a:xfrm>
          <a:prstGeom prst="rect">
            <a:avLst/>
          </a:prstGeom>
          <a:noFill/>
        </p:spPr>
        <p:txBody>
          <a:bodyPr wrap="square" lIns="0" tIns="0" rIns="0" bIns="0" rtlCol="0">
            <a:spAutoFit/>
          </a:bodyPr>
          <a:lstStyle/>
          <a:p>
            <a:r>
              <a:rPr lang="en-US" sz="4800" dirty="0" err="1">
                <a:solidFill>
                  <a:srgbClr val="9BA1AD"/>
                </a:solidFill>
                <a:latin typeface="Broadway" panose="04040905080B02020502" pitchFamily="82" charset="0"/>
                <a:cs typeface="Clear Sans" panose="020B0503030202020304" pitchFamily="34" charset="0"/>
              </a:rPr>
              <a:t>蓝牙挑战对方界面</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页面设计</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 name="文本框 5"/>
          <p:cNvSpPr txBox="1"/>
          <p:nvPr/>
        </p:nvSpPr>
        <p:spPr>
          <a:xfrm>
            <a:off x="1378539" y="2768940"/>
            <a:ext cx="5320638" cy="1965603"/>
          </a:xfrm>
          <a:prstGeom prst="rect">
            <a:avLst/>
          </a:prstGeom>
          <a:noFill/>
        </p:spPr>
        <p:txBody>
          <a:bodyPr wrap="square" rtlCol="0">
            <a:spAutoFit/>
          </a:bodyPr>
          <a:lstStyle/>
          <a:p>
            <a:pPr>
              <a:lnSpc>
                <a:spcPct val="150000"/>
              </a:lnSpc>
            </a:pPr>
            <a:r>
              <a:rPr kumimoji="1" lang="en-US" altLang="zh-CN" sz="2800" dirty="0"/>
              <a:t>1</a:t>
            </a:r>
            <a:r>
              <a:rPr kumimoji="1" lang="zh-CN" altLang="en-US" sz="2800" dirty="0"/>
              <a:t>、点击查找到的玩家，可以对任意玩家发起对战。</a:t>
            </a:r>
            <a:endParaRPr kumimoji="1" lang="en-US" altLang="zh-CN" sz="2800" dirty="0"/>
          </a:p>
          <a:p>
            <a:pPr>
              <a:lnSpc>
                <a:spcPct val="150000"/>
              </a:lnSpc>
            </a:pPr>
            <a:r>
              <a:rPr kumimoji="1" lang="en-US" altLang="zh-CN" sz="2800" dirty="0"/>
              <a:t>2</a:t>
            </a:r>
            <a:r>
              <a:rPr kumimoji="1" lang="zh-CN" altLang="en-US" sz="2800" dirty="0"/>
              <a:t>、提示是否发起对战。</a:t>
            </a:r>
            <a:endParaRPr kumimoji="1" lang="zh-CN" altLang="en-US" sz="2800"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627680" y="0"/>
            <a:ext cx="3857625"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nodePh="1">
                                  <p:stCondLst>
                                    <p:cond delay="0"/>
                                  </p:stCondLst>
                                  <p:endCondLst>
                                    <p:cond evt="begin" delay="0">
                                      <p:tn val="11"/>
                                    </p:cond>
                                  </p:end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6" presetClass="entr" presetSubtype="21" fill="hold" nodeType="withEffect">
                                  <p:stCondLst>
                                    <p:cond delay="2000"/>
                                  </p:stCondLst>
                                  <p:childTnLst>
                                    <p:set>
                                      <p:cBhvr>
                                        <p:cTn id="15" dur="1" fill="hold">
                                          <p:stCondLst>
                                            <p:cond delay="0"/>
                                          </p:stCondLst>
                                        </p:cTn>
                                        <p:tgtEl>
                                          <p:spTgt spid="62"/>
                                        </p:tgtEl>
                                        <p:attrNameLst>
                                          <p:attrName>style.visibility</p:attrName>
                                        </p:attrNameLst>
                                      </p:cBhvr>
                                      <p:to>
                                        <p:strVal val="visible"/>
                                      </p:to>
                                    </p:set>
                                    <p:animEffect transition="in" filter="barn(inVertical)">
                                      <p:cBhvr>
                                        <p:cTn id="1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44391" y="1357623"/>
            <a:ext cx="6978129" cy="4976247"/>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endParaRPr lang="zh-CN" altLang="en-US" sz="2800" dirty="0">
              <a:solidFill>
                <a:schemeClr val="bg1">
                  <a:lumMod val="50000"/>
                </a:schemeClr>
              </a:solidFill>
              <a:latin typeface="Lato Light" panose="020F0302020204030203" pitchFamily="34" charset="0"/>
            </a:endParaRPr>
          </a:p>
        </p:txBody>
      </p:sp>
      <p:sp>
        <p:nvSpPr>
          <p:cNvPr id="3" name="TextBox 132"/>
          <p:cNvSpPr txBox="1"/>
          <p:nvPr/>
        </p:nvSpPr>
        <p:spPr>
          <a:xfrm>
            <a:off x="1400139" y="1683486"/>
            <a:ext cx="6351131" cy="738664"/>
          </a:xfrm>
          <a:prstGeom prst="rect">
            <a:avLst/>
          </a:prstGeom>
          <a:noFill/>
        </p:spPr>
        <p:txBody>
          <a:bodyPr wrap="square" lIns="0" tIns="0" rIns="0" bIns="0" rtlCol="0">
            <a:spAutoFit/>
          </a:bodyPr>
          <a:lstStyle/>
          <a:p>
            <a:r>
              <a:rPr lang="en-US" sz="4800" dirty="0" err="1">
                <a:solidFill>
                  <a:srgbClr val="9BA1AD"/>
                </a:solidFill>
                <a:latin typeface="Broadway" panose="04040905080B02020502" pitchFamily="82" charset="0"/>
                <a:cs typeface="Clear Sans" panose="020B0503030202020304" pitchFamily="34" charset="0"/>
              </a:rPr>
              <a:t>蓝牙收到挑战界面</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页面设计</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 name="文本框 5"/>
          <p:cNvSpPr txBox="1"/>
          <p:nvPr/>
        </p:nvSpPr>
        <p:spPr>
          <a:xfrm>
            <a:off x="1276043" y="3186110"/>
            <a:ext cx="5320638" cy="1319272"/>
          </a:xfrm>
          <a:prstGeom prst="rect">
            <a:avLst/>
          </a:prstGeom>
          <a:noFill/>
        </p:spPr>
        <p:txBody>
          <a:bodyPr wrap="square" rtlCol="0">
            <a:spAutoFit/>
          </a:bodyPr>
          <a:lstStyle/>
          <a:p>
            <a:pPr>
              <a:lnSpc>
                <a:spcPct val="150000"/>
              </a:lnSpc>
            </a:pPr>
            <a:r>
              <a:rPr kumimoji="1" lang="zh-CN" altLang="en-US" sz="2800" dirty="0"/>
              <a:t>用户可以进行选择是否接受挑战，接受挑战后将开始新一轮的对战。</a:t>
            </a:r>
            <a:endParaRPr kumimoji="1" lang="zh-CN" altLang="en-US" sz="2800" dirty="0"/>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833455" y="0"/>
            <a:ext cx="3857625"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nodePh="1">
                                  <p:stCondLst>
                                    <p:cond delay="0"/>
                                  </p:stCondLst>
                                  <p:endCondLst>
                                    <p:cond evt="begin" delay="0">
                                      <p:tn val="11"/>
                                    </p:cond>
                                  </p:end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6" presetClass="entr" presetSubtype="21" fill="hold" nodeType="withEffect">
                                  <p:stCondLst>
                                    <p:cond delay="2000"/>
                                  </p:stCondLst>
                                  <p:childTnLst>
                                    <p:set>
                                      <p:cBhvr>
                                        <p:cTn id="15" dur="1" fill="hold">
                                          <p:stCondLst>
                                            <p:cond delay="0"/>
                                          </p:stCondLst>
                                        </p:cTn>
                                        <p:tgtEl>
                                          <p:spTgt spid="62"/>
                                        </p:tgtEl>
                                        <p:attrNameLst>
                                          <p:attrName>style.visibility</p:attrName>
                                        </p:attrNameLst>
                                      </p:cBhvr>
                                      <p:to>
                                        <p:strVal val="visible"/>
                                      </p:to>
                                    </p:set>
                                    <p:animEffect transition="in" filter="barn(inVertical)">
                                      <p:cBhvr>
                                        <p:cTn id="1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44391" y="1357623"/>
            <a:ext cx="6978129" cy="4976247"/>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endParaRPr lang="zh-CN" altLang="en-US" sz="2800" dirty="0">
              <a:solidFill>
                <a:schemeClr val="bg1">
                  <a:lumMod val="50000"/>
                </a:schemeClr>
              </a:solidFill>
              <a:latin typeface="Lato Light" panose="020F0302020204030203" pitchFamily="34" charset="0"/>
            </a:endParaRPr>
          </a:p>
        </p:txBody>
      </p:sp>
      <p:sp>
        <p:nvSpPr>
          <p:cNvPr id="3" name="TextBox 132"/>
          <p:cNvSpPr txBox="1"/>
          <p:nvPr/>
        </p:nvSpPr>
        <p:spPr>
          <a:xfrm>
            <a:off x="1400139" y="1683486"/>
            <a:ext cx="6351131" cy="738664"/>
          </a:xfrm>
          <a:prstGeom prst="rect">
            <a:avLst/>
          </a:prstGeom>
          <a:noFill/>
        </p:spPr>
        <p:txBody>
          <a:bodyPr wrap="square" lIns="0" tIns="0" rIns="0" bIns="0" rtlCol="0">
            <a:spAutoFit/>
          </a:bodyPr>
          <a:lstStyle/>
          <a:p>
            <a:r>
              <a:rPr lang="en-US" sz="4800" dirty="0" err="1">
                <a:solidFill>
                  <a:srgbClr val="9BA1AD"/>
                </a:solidFill>
                <a:latin typeface="Broadway" panose="04040905080B02020502" pitchFamily="82" charset="0"/>
                <a:cs typeface="Clear Sans" panose="020B0503030202020304" pitchFamily="34" charset="0"/>
              </a:rPr>
              <a:t>胜利界面</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04</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页面设计</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6" name="文本框 5"/>
          <p:cNvSpPr txBox="1"/>
          <p:nvPr/>
        </p:nvSpPr>
        <p:spPr>
          <a:xfrm>
            <a:off x="1276043" y="3186110"/>
            <a:ext cx="5320638" cy="1965603"/>
          </a:xfrm>
          <a:prstGeom prst="rect">
            <a:avLst/>
          </a:prstGeom>
          <a:noFill/>
        </p:spPr>
        <p:txBody>
          <a:bodyPr wrap="square" rtlCol="0">
            <a:spAutoFit/>
          </a:bodyPr>
          <a:lstStyle/>
          <a:p>
            <a:pPr>
              <a:lnSpc>
                <a:spcPct val="150000"/>
              </a:lnSpc>
            </a:pPr>
            <a:r>
              <a:rPr kumimoji="1" lang="zh-CN" altLang="en-US" sz="2800" dirty="0"/>
              <a:t>当用户胜利后，界面弹出胜利提示字样，并且用户可以选择是否提交。</a:t>
            </a:r>
            <a:endParaRPr kumimoji="1" lang="zh-CN" altLang="en-US" sz="2800" dirty="0"/>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786465" y="0"/>
            <a:ext cx="3857625"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nodePh="1">
                                  <p:stCondLst>
                                    <p:cond delay="0"/>
                                  </p:stCondLst>
                                  <p:endCondLst>
                                    <p:cond evt="begin" delay="0">
                                      <p:tn val="11"/>
                                    </p:cond>
                                  </p:end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16" presetClass="entr" presetSubtype="21" fill="hold" nodeType="withEffect">
                                  <p:stCondLst>
                                    <p:cond delay="2000"/>
                                  </p:stCondLst>
                                  <p:childTnLst>
                                    <p:set>
                                      <p:cBhvr>
                                        <p:cTn id="15" dur="1" fill="hold">
                                          <p:stCondLst>
                                            <p:cond delay="0"/>
                                          </p:stCondLst>
                                        </p:cTn>
                                        <p:tgtEl>
                                          <p:spTgt spid="62"/>
                                        </p:tgtEl>
                                        <p:attrNameLst>
                                          <p:attrName>style.visibility</p:attrName>
                                        </p:attrNameLst>
                                      </p:cBhvr>
                                      <p:to>
                                        <p:strVal val="visible"/>
                                      </p:to>
                                    </p:set>
                                    <p:animEffect transition="in" filter="barn(inVertical)">
                                      <p:cBhvr>
                                        <p:cTn id="16"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duotone>
              <a:prstClr val="black"/>
              <a:schemeClr val="tx2">
                <a:tint val="45000"/>
                <a:satMod val="400000"/>
              </a:schemeClr>
            </a:duotone>
          </a:blip>
          <a:stretch>
            <a:fillRect/>
          </a:stretch>
        </p:blipFill>
        <p:spPr>
          <a:xfrm rot="3507713">
            <a:off x="853403" y="-3429431"/>
            <a:ext cx="10187419" cy="10227837"/>
          </a:xfrm>
          <a:prstGeom prst="rect">
            <a:avLst/>
          </a:prstGeom>
        </p:spPr>
      </p:pic>
      <p:grpSp>
        <p:nvGrpSpPr>
          <p:cNvPr id="13" name="组合 12"/>
          <p:cNvGrpSpPr/>
          <p:nvPr/>
        </p:nvGrpSpPr>
        <p:grpSpPr>
          <a:xfrm>
            <a:off x="4154605" y="1883118"/>
            <a:ext cx="4050622" cy="1052379"/>
            <a:chOff x="4468930" y="1683093"/>
            <a:chExt cx="4050622" cy="1052379"/>
          </a:xfrm>
        </p:grpSpPr>
        <p:grpSp>
          <p:nvGrpSpPr>
            <p:cNvPr id="3" name="组合 2"/>
            <p:cNvGrpSpPr/>
            <p:nvPr/>
          </p:nvGrpSpPr>
          <p:grpSpPr>
            <a:xfrm>
              <a:off x="4468930" y="1683093"/>
              <a:ext cx="3339217" cy="829514"/>
              <a:chOff x="7799505" y="1198121"/>
              <a:chExt cx="3339217" cy="829514"/>
            </a:xfrm>
          </p:grpSpPr>
          <p:grpSp>
            <p:nvGrpSpPr>
              <p:cNvPr id="4" name="组合 3"/>
              <p:cNvGrpSpPr/>
              <p:nvPr/>
            </p:nvGrpSpPr>
            <p:grpSpPr>
              <a:xfrm flipH="1">
                <a:off x="7799505" y="1198121"/>
                <a:ext cx="960120" cy="581149"/>
                <a:chOff x="9787459" y="1304801"/>
                <a:chExt cx="960120" cy="581149"/>
              </a:xfrm>
            </p:grpSpPr>
            <p:grpSp>
              <p:nvGrpSpPr>
                <p:cNvPr id="7" name="组合 6"/>
                <p:cNvGrpSpPr/>
                <p:nvPr/>
              </p:nvGrpSpPr>
              <p:grpSpPr>
                <a:xfrm>
                  <a:off x="9858579" y="1340361"/>
                  <a:ext cx="889000" cy="503679"/>
                  <a:chOff x="7378700" y="2527300"/>
                  <a:chExt cx="889000" cy="1090950"/>
                </a:xfrm>
              </p:grpSpPr>
              <p:cxnSp>
                <p:nvCxnSpPr>
                  <p:cNvPr id="10" name="直接连接符 9"/>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8" name="椭圆 7"/>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p:cNvSpPr/>
              <p:nvPr/>
            </p:nvSpPr>
            <p:spPr>
              <a:xfrm>
                <a:off x="8337955" y="1319749"/>
                <a:ext cx="2800767" cy="707886"/>
              </a:xfrm>
              <a:prstGeom prst="rect">
                <a:avLst/>
              </a:prstGeom>
            </p:spPr>
            <p:txBody>
              <a:bodyPr wrap="none">
                <a:spAutoFit/>
              </a:bodyPr>
              <a:lstStyle/>
              <a:p>
                <a:r>
                  <a:rPr lang="zh-CN" altLang="en-US" sz="4000" dirty="0"/>
                  <a:t> 感 谢 观 看</a:t>
                </a:r>
                <a:endParaRPr lang="zh-CN" altLang="en-US" sz="4000" dirty="0"/>
              </a:p>
            </p:txBody>
          </p:sp>
        </p:grpSp>
        <p:grpSp>
          <p:nvGrpSpPr>
            <p:cNvPr id="14" name="组合 13"/>
            <p:cNvGrpSpPr/>
            <p:nvPr/>
          </p:nvGrpSpPr>
          <p:grpSpPr>
            <a:xfrm flipV="1">
              <a:off x="7559432" y="2154323"/>
              <a:ext cx="960120" cy="581149"/>
              <a:chOff x="9787459" y="1304801"/>
              <a:chExt cx="960120" cy="581149"/>
            </a:xfrm>
          </p:grpSpPr>
          <p:grpSp>
            <p:nvGrpSpPr>
              <p:cNvPr id="17" name="组合 16"/>
              <p:cNvGrpSpPr/>
              <p:nvPr/>
            </p:nvGrpSpPr>
            <p:grpSpPr>
              <a:xfrm>
                <a:off x="9858579" y="1340361"/>
                <a:ext cx="889000" cy="503679"/>
                <a:chOff x="7378700" y="2527300"/>
                <a:chExt cx="889000" cy="1090950"/>
              </a:xfrm>
            </p:grpSpPr>
            <p:cxnSp>
              <p:nvCxnSpPr>
                <p:cNvPr id="20" name="直接连接符 19"/>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18" name="椭圆 17"/>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000" fill="hold"/>
                                        <p:tgtEl>
                                          <p:spTgt spid="2"/>
                                        </p:tgtEl>
                                        <p:attrNameLst>
                                          <p:attrName>ppt_w</p:attrName>
                                        </p:attrNameLst>
                                      </p:cBhvr>
                                      <p:tavLst>
                                        <p:tav tm="0">
                                          <p:val>
                                            <p:fltVal val="0"/>
                                          </p:val>
                                        </p:tav>
                                        <p:tav tm="100000">
                                          <p:val>
                                            <p:strVal val="#ppt_w"/>
                                          </p:val>
                                        </p:tav>
                                      </p:tavLst>
                                    </p:anim>
                                    <p:anim calcmode="lin" valueType="num">
                                      <p:cBhvr>
                                        <p:cTn id="8" dur="2000" fill="hold"/>
                                        <p:tgtEl>
                                          <p:spTgt spid="2"/>
                                        </p:tgtEl>
                                        <p:attrNameLst>
                                          <p:attrName>ppt_h</p:attrName>
                                        </p:attrNameLst>
                                      </p:cBhvr>
                                      <p:tavLst>
                                        <p:tav tm="0">
                                          <p:val>
                                            <p:fltVal val="0"/>
                                          </p:val>
                                        </p:tav>
                                        <p:tav tm="100000">
                                          <p:val>
                                            <p:strVal val="#ppt_h"/>
                                          </p:val>
                                        </p:tav>
                                      </p:tavLst>
                                    </p:anim>
                                    <p:anim calcmode="lin" valueType="num">
                                      <p:cBhvr>
                                        <p:cTn id="9" dur="2000" fill="hold"/>
                                        <p:tgtEl>
                                          <p:spTgt spid="2"/>
                                        </p:tgtEl>
                                        <p:attrNameLst>
                                          <p:attrName>style.rotation</p:attrName>
                                        </p:attrNameLst>
                                      </p:cBhvr>
                                      <p:tavLst>
                                        <p:tav tm="0">
                                          <p:val>
                                            <p:fltVal val="90"/>
                                          </p:val>
                                        </p:tav>
                                        <p:tav tm="100000">
                                          <p:val>
                                            <p:fltVal val="0"/>
                                          </p:val>
                                        </p:tav>
                                      </p:tavLst>
                                    </p:anim>
                                    <p:animEffect transition="in" filter="fade">
                                      <p:cBhvr>
                                        <p:cTn id="10" dur="2000"/>
                                        <p:tgtEl>
                                          <p:spTgt spid="2"/>
                                        </p:tgtEl>
                                      </p:cBhvr>
                                    </p:animEffect>
                                  </p:childTnLst>
                                </p:cTn>
                              </p:par>
                              <p:par>
                                <p:cTn id="11" presetID="8" presetClass="emph" presetSubtype="0" fill="hold" nodeType="withEffect">
                                  <p:stCondLst>
                                    <p:cond delay="0"/>
                                  </p:stCondLst>
                                  <p:childTnLst>
                                    <p:animRot by="21600000">
                                      <p:cBhvr>
                                        <p:cTn id="12" dur="4000" fill="hold"/>
                                        <p:tgtEl>
                                          <p:spTgt spid="2"/>
                                        </p:tgtEl>
                                        <p:attrNameLst>
                                          <p:attrName>r</p:attrName>
                                        </p:attrNameLst>
                                      </p:cBhvr>
                                    </p:animRot>
                                  </p:childTnLst>
                                </p:cTn>
                              </p:par>
                              <p:par>
                                <p:cTn id="13" presetID="16" presetClass="entr" presetSubtype="21" fill="hold" nodeType="withEffect">
                                  <p:stCondLst>
                                    <p:cond delay="2000"/>
                                  </p:stCondLst>
                                  <p:childTnLst>
                                    <p:set>
                                      <p:cBhvr>
                                        <p:cTn id="14" dur="1" fill="hold">
                                          <p:stCondLst>
                                            <p:cond delay="0"/>
                                          </p:stCondLst>
                                        </p:cTn>
                                        <p:tgtEl>
                                          <p:spTgt spid="13"/>
                                        </p:tgtEl>
                                        <p:attrNameLst>
                                          <p:attrName>style.visibility</p:attrName>
                                        </p:attrNameLst>
                                      </p:cBhvr>
                                      <p:to>
                                        <p:strVal val="visible"/>
                                      </p:to>
                                    </p:set>
                                    <p:animEffect transition="in" filter="barn(inVertical)">
                                      <p:cBhvr>
                                        <p:cTn id="15"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3023008" y="697758"/>
            <a:ext cx="9116401" cy="6072802"/>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altLang="zh-CN" sz="2400" dirty="0">
                <a:solidFill>
                  <a:schemeClr val="bg1">
                    <a:lumMod val="50000"/>
                  </a:schemeClr>
                </a:solidFill>
                <a:latin typeface="Lato Light" panose="020F0302020204030203" pitchFamily="34" charset="0"/>
              </a:rPr>
              <a:t>1</a:t>
            </a:r>
            <a:r>
              <a:rPr lang="zh-CN" altLang="en-US" sz="2400" dirty="0">
                <a:solidFill>
                  <a:schemeClr val="bg1">
                    <a:lumMod val="50000"/>
                  </a:schemeClr>
                </a:solidFill>
                <a:latin typeface="Lato Light" panose="020F0302020204030203" pitchFamily="34" charset="0"/>
              </a:rPr>
              <a:t>、对局双方各执</a:t>
            </a:r>
            <a:r>
              <a:rPr lang="zh-CN" altLang="en-US" sz="2400" b="1" dirty="0">
                <a:solidFill>
                  <a:srgbClr val="FF0000"/>
                </a:solidFill>
                <a:latin typeface="Lato Light" panose="020F0302020204030203" pitchFamily="34" charset="0"/>
              </a:rPr>
              <a:t>一色</a:t>
            </a:r>
            <a:r>
              <a:rPr lang="zh-CN" altLang="en-US" sz="2400" dirty="0">
                <a:solidFill>
                  <a:schemeClr val="bg1">
                    <a:lumMod val="50000"/>
                  </a:schemeClr>
                </a:solidFill>
                <a:latin typeface="Lato Light" panose="020F0302020204030203" pitchFamily="34" charset="0"/>
              </a:rPr>
              <a:t>棋子。</a:t>
            </a:r>
            <a:endParaRPr lang="zh-CN" altLang="en-US" sz="2400" dirty="0">
              <a:solidFill>
                <a:schemeClr val="bg1">
                  <a:lumMod val="50000"/>
                </a:schemeClr>
              </a:solidFill>
              <a:latin typeface="Lato Light" panose="020F0302020204030203" pitchFamily="34" charset="0"/>
            </a:endParaRPr>
          </a:p>
          <a:p>
            <a:pPr marL="0" indent="0">
              <a:buNone/>
            </a:pPr>
            <a:r>
              <a:rPr lang="en-US" altLang="zh-CN" sz="2400" dirty="0">
                <a:solidFill>
                  <a:schemeClr val="bg1">
                    <a:lumMod val="50000"/>
                  </a:schemeClr>
                </a:solidFill>
                <a:latin typeface="Lato Light" panose="020F0302020204030203" pitchFamily="34" charset="0"/>
              </a:rPr>
              <a:t>2</a:t>
            </a:r>
            <a:r>
              <a:rPr lang="zh-CN" altLang="en-US" sz="2400" dirty="0">
                <a:solidFill>
                  <a:schemeClr val="bg1">
                    <a:lumMod val="50000"/>
                  </a:schemeClr>
                </a:solidFill>
                <a:latin typeface="Lato Light" panose="020F0302020204030203" pitchFamily="34" charset="0"/>
              </a:rPr>
              <a:t>、</a:t>
            </a:r>
            <a:r>
              <a:rPr lang="zh-CN" altLang="en-US" sz="2400" b="1" dirty="0">
                <a:solidFill>
                  <a:srgbClr val="FF0000"/>
                </a:solidFill>
                <a:latin typeface="Lato Light" panose="020F0302020204030203" pitchFamily="34" charset="0"/>
              </a:rPr>
              <a:t>空棋盘</a:t>
            </a:r>
            <a:r>
              <a:rPr lang="zh-CN" altLang="en-US" sz="2400" dirty="0">
                <a:solidFill>
                  <a:schemeClr val="bg1">
                    <a:lumMod val="50000"/>
                  </a:schemeClr>
                </a:solidFill>
                <a:latin typeface="Lato Light" panose="020F0302020204030203" pitchFamily="34" charset="0"/>
              </a:rPr>
              <a:t>开局。</a:t>
            </a:r>
            <a:endParaRPr lang="zh-CN" altLang="en-US" sz="2400" dirty="0">
              <a:solidFill>
                <a:schemeClr val="bg1">
                  <a:lumMod val="50000"/>
                </a:schemeClr>
              </a:solidFill>
              <a:latin typeface="Lato Light" panose="020F0302020204030203" pitchFamily="34" charset="0"/>
            </a:endParaRPr>
          </a:p>
          <a:p>
            <a:pPr marL="0" indent="0">
              <a:buNone/>
            </a:pPr>
            <a:r>
              <a:rPr lang="en-US" altLang="zh-CN" sz="2400" dirty="0">
                <a:solidFill>
                  <a:schemeClr val="bg1">
                    <a:lumMod val="50000"/>
                  </a:schemeClr>
                </a:solidFill>
                <a:latin typeface="Lato Light" panose="020F0302020204030203" pitchFamily="34" charset="0"/>
              </a:rPr>
              <a:t>3</a:t>
            </a:r>
            <a:r>
              <a:rPr lang="zh-CN" altLang="en-US" sz="2400" dirty="0">
                <a:solidFill>
                  <a:schemeClr val="bg1">
                    <a:lumMod val="50000"/>
                  </a:schemeClr>
                </a:solidFill>
                <a:latin typeface="Lato Light" panose="020F0302020204030203" pitchFamily="34" charset="0"/>
              </a:rPr>
              <a:t>、</a:t>
            </a:r>
            <a:r>
              <a:rPr lang="zh-CN" altLang="en-US" sz="2400" b="1" dirty="0">
                <a:solidFill>
                  <a:srgbClr val="FF0000"/>
                </a:solidFill>
                <a:latin typeface="Lato Light" panose="020F0302020204030203" pitchFamily="34" charset="0"/>
              </a:rPr>
              <a:t>黑棋</a:t>
            </a:r>
            <a:r>
              <a:rPr lang="zh-CN" altLang="en-US" sz="2400" b="1" u="sng" dirty="0">
                <a:solidFill>
                  <a:schemeClr val="bg1">
                    <a:lumMod val="50000"/>
                  </a:schemeClr>
                </a:solidFill>
                <a:latin typeface="Lato Light" panose="020F0302020204030203" pitchFamily="34" charset="0"/>
              </a:rPr>
              <a:t>虽先行，但有禁手</a:t>
            </a:r>
            <a:r>
              <a:rPr lang="zh-CN" altLang="en-US" sz="2400" dirty="0">
                <a:solidFill>
                  <a:schemeClr val="bg1">
                    <a:lumMod val="50000"/>
                  </a:schemeClr>
                </a:solidFill>
                <a:latin typeface="Lato Light" panose="020F0302020204030203" pitchFamily="34" charset="0"/>
              </a:rPr>
              <a:t>：</a:t>
            </a:r>
            <a:r>
              <a:rPr lang="zh-CN" altLang="en-US" sz="2400" b="1" dirty="0">
                <a:solidFill>
                  <a:schemeClr val="bg1">
                    <a:lumMod val="50000"/>
                  </a:schemeClr>
                </a:solidFill>
                <a:latin typeface="Lato Light" panose="020F0302020204030203" pitchFamily="34" charset="0"/>
              </a:rPr>
              <a:t>黑方</a:t>
            </a:r>
            <a:r>
              <a:rPr lang="zh-CN" altLang="en-US" sz="2400" dirty="0">
                <a:solidFill>
                  <a:schemeClr val="bg1">
                    <a:lumMod val="50000"/>
                  </a:schemeClr>
                </a:solidFill>
                <a:latin typeface="Lato Light" panose="020F0302020204030203" pitchFamily="34" charset="0"/>
              </a:rPr>
              <a:t>不能在</a:t>
            </a:r>
            <a:r>
              <a:rPr lang="zh-CN" altLang="en-US" sz="2400" b="1" dirty="0">
                <a:solidFill>
                  <a:schemeClr val="bg1">
                    <a:lumMod val="50000"/>
                  </a:schemeClr>
                </a:solidFill>
                <a:latin typeface="Lato Light" panose="020F0302020204030203" pitchFamily="34" charset="0"/>
              </a:rPr>
              <a:t>一步之</a:t>
            </a:r>
            <a:r>
              <a:rPr lang="zh-CN" altLang="en-US" sz="2400" dirty="0">
                <a:solidFill>
                  <a:schemeClr val="bg1">
                    <a:lumMod val="50000"/>
                  </a:schemeClr>
                </a:solidFill>
                <a:latin typeface="Lato Light" panose="020F0302020204030203" pitchFamily="34" charset="0"/>
              </a:rPr>
              <a:t>内形成</a:t>
            </a:r>
            <a:r>
              <a:rPr lang="zh-CN" altLang="en-US" sz="2400" b="1" dirty="0">
                <a:solidFill>
                  <a:schemeClr val="bg1">
                    <a:lumMod val="50000"/>
                  </a:schemeClr>
                </a:solidFill>
                <a:latin typeface="Lato Light" panose="020F0302020204030203" pitchFamily="34" charset="0"/>
              </a:rPr>
              <a:t>两个“活三”“活四”</a:t>
            </a:r>
            <a:r>
              <a:rPr lang="zh-CN" altLang="en-US" sz="2400" dirty="0">
                <a:solidFill>
                  <a:schemeClr val="bg1">
                    <a:lumMod val="50000"/>
                  </a:schemeClr>
                </a:solidFill>
                <a:latin typeface="Lato Light" panose="020F0302020204030203" pitchFamily="34" charset="0"/>
              </a:rPr>
              <a:t>或一步之内形成</a:t>
            </a:r>
            <a:r>
              <a:rPr lang="zh-CN" altLang="en-US" sz="2400" b="1" dirty="0">
                <a:solidFill>
                  <a:schemeClr val="bg1">
                    <a:lumMod val="50000"/>
                  </a:schemeClr>
                </a:solidFill>
                <a:latin typeface="Lato Light" panose="020F0302020204030203" pitchFamily="34" charset="0"/>
              </a:rPr>
              <a:t>“长连”</a:t>
            </a:r>
            <a:r>
              <a:rPr lang="zh-CN" altLang="en-US" sz="2400" dirty="0">
                <a:solidFill>
                  <a:schemeClr val="bg1">
                    <a:lumMod val="50000"/>
                  </a:schemeClr>
                </a:solidFill>
                <a:latin typeface="Lato Light" panose="020F0302020204030203" pitchFamily="34" charset="0"/>
              </a:rPr>
              <a:t>（指一步形成超过五子连珠）。</a:t>
            </a:r>
            <a:r>
              <a:rPr lang="zh-CN" altLang="en-US" sz="2400" b="1" dirty="0">
                <a:solidFill>
                  <a:srgbClr val="FF0000"/>
                </a:solidFill>
                <a:latin typeface="Lato Light" panose="020F0302020204030203" pitchFamily="34" charset="0"/>
              </a:rPr>
              <a:t>白方自由</a:t>
            </a:r>
            <a:r>
              <a:rPr lang="zh-CN" altLang="en-US" sz="2400" dirty="0">
                <a:solidFill>
                  <a:schemeClr val="bg1">
                    <a:lumMod val="50000"/>
                  </a:schemeClr>
                </a:solidFill>
                <a:latin typeface="Lato Light" panose="020F0302020204030203" pitchFamily="34" charset="0"/>
              </a:rPr>
              <a:t>，无禁手。</a:t>
            </a:r>
            <a:endParaRPr lang="zh-CN" altLang="en-US" sz="2400" dirty="0">
              <a:solidFill>
                <a:schemeClr val="bg1">
                  <a:lumMod val="50000"/>
                </a:schemeClr>
              </a:solidFill>
              <a:latin typeface="Lato Light" panose="020F0302020204030203" pitchFamily="34" charset="0"/>
            </a:endParaRPr>
          </a:p>
          <a:p>
            <a:pPr marL="0" indent="0">
              <a:buNone/>
            </a:pPr>
            <a:r>
              <a:rPr lang="en-US" altLang="zh-CN" sz="2400" dirty="0">
                <a:solidFill>
                  <a:schemeClr val="bg1">
                    <a:lumMod val="50000"/>
                  </a:schemeClr>
                </a:solidFill>
                <a:latin typeface="Lato Light" panose="020F0302020204030203" pitchFamily="34" charset="0"/>
              </a:rPr>
              <a:t>4</a:t>
            </a:r>
            <a:r>
              <a:rPr lang="zh-CN" altLang="en-US" sz="2400" dirty="0">
                <a:solidFill>
                  <a:schemeClr val="bg1">
                    <a:lumMod val="50000"/>
                  </a:schemeClr>
                </a:solidFill>
                <a:latin typeface="Lato Light" panose="020F0302020204030203" pitchFamily="34" charset="0"/>
              </a:rPr>
              <a:t>、棋子下在棋盘的空白点上，棋子下定后，不得向其它点移动，不得从棋盘上拿掉或拿起另落别处。</a:t>
            </a:r>
            <a:endParaRPr lang="en-US" altLang="zh-CN" sz="2400" b="1" dirty="0">
              <a:solidFill>
                <a:srgbClr val="FF0000"/>
              </a:solidFill>
              <a:latin typeface="Lato Light" panose="020F0302020204030203" pitchFamily="34" charset="0"/>
            </a:endParaRPr>
          </a:p>
          <a:p>
            <a:pPr marL="0" indent="0">
              <a:buNone/>
            </a:pPr>
            <a:r>
              <a:rPr lang="en-US" altLang="zh-CN" sz="2400" dirty="0">
                <a:solidFill>
                  <a:schemeClr val="bg1">
                    <a:lumMod val="50000"/>
                  </a:schemeClr>
                </a:solidFill>
                <a:latin typeface="Lato Light" panose="020F0302020204030203" pitchFamily="34" charset="0"/>
              </a:rPr>
              <a:t>5</a:t>
            </a:r>
            <a:r>
              <a:rPr lang="zh-CN" altLang="en-US" sz="2400" dirty="0">
                <a:solidFill>
                  <a:schemeClr val="bg1">
                    <a:lumMod val="50000"/>
                  </a:schemeClr>
                </a:solidFill>
                <a:latin typeface="Lato Light" panose="020F0302020204030203" pitchFamily="34" charset="0"/>
              </a:rPr>
              <a:t>、</a:t>
            </a:r>
            <a:r>
              <a:rPr lang="zh-CN" altLang="en-US" sz="2400" b="1" dirty="0">
                <a:solidFill>
                  <a:srgbClr val="FF0000"/>
                </a:solidFill>
                <a:latin typeface="Lato Light" panose="020F0302020204030203" pitchFamily="34" charset="0"/>
              </a:rPr>
              <a:t>黑方</a:t>
            </a:r>
            <a:r>
              <a:rPr lang="zh-CN" altLang="en-US" sz="2400" dirty="0">
                <a:solidFill>
                  <a:schemeClr val="bg1">
                    <a:lumMod val="50000"/>
                  </a:schemeClr>
                </a:solidFill>
                <a:latin typeface="Lato Light" panose="020F0302020204030203" pitchFamily="34" charset="0"/>
              </a:rPr>
              <a:t>的</a:t>
            </a:r>
            <a:r>
              <a:rPr lang="zh-CN" altLang="en-US" sz="2400" b="1" dirty="0">
                <a:solidFill>
                  <a:srgbClr val="FF0000"/>
                </a:solidFill>
                <a:latin typeface="Lato Light" panose="020F0302020204030203" pitchFamily="34" charset="0"/>
              </a:rPr>
              <a:t>第一枚棋子</a:t>
            </a:r>
            <a:r>
              <a:rPr lang="zh-CN" altLang="en-US" sz="2400" dirty="0">
                <a:solidFill>
                  <a:schemeClr val="bg1">
                    <a:lumMod val="50000"/>
                  </a:schemeClr>
                </a:solidFill>
                <a:latin typeface="Lato Light" panose="020F0302020204030203" pitchFamily="34" charset="0"/>
              </a:rPr>
              <a:t>可下在棋盘</a:t>
            </a:r>
            <a:r>
              <a:rPr lang="zh-CN" altLang="en-US" sz="2400" b="1" dirty="0">
                <a:solidFill>
                  <a:srgbClr val="FF0000"/>
                </a:solidFill>
                <a:latin typeface="Lato Light" panose="020F0302020204030203" pitchFamily="34" charset="0"/>
              </a:rPr>
              <a:t>任意</a:t>
            </a:r>
            <a:r>
              <a:rPr lang="zh-CN" altLang="en-US" sz="2400" dirty="0">
                <a:solidFill>
                  <a:schemeClr val="bg1">
                    <a:lumMod val="50000"/>
                  </a:schemeClr>
                </a:solidFill>
                <a:latin typeface="Lato Light" panose="020F0302020204030203" pitchFamily="34" charset="0"/>
              </a:rPr>
              <a:t>交叉点上。</a:t>
            </a:r>
            <a:endParaRPr lang="zh-CN" altLang="en-US" sz="2400" dirty="0">
              <a:solidFill>
                <a:schemeClr val="bg1">
                  <a:lumMod val="50000"/>
                </a:schemeClr>
              </a:solidFill>
              <a:latin typeface="Lato Light" panose="020F0302020204030203" pitchFamily="34" charset="0"/>
            </a:endParaRPr>
          </a:p>
          <a:p>
            <a:pPr marL="0" indent="0">
              <a:buNone/>
            </a:pPr>
            <a:r>
              <a:rPr lang="en-US" altLang="zh-CN" sz="2400" dirty="0">
                <a:solidFill>
                  <a:schemeClr val="bg1">
                    <a:lumMod val="50000"/>
                  </a:schemeClr>
                </a:solidFill>
                <a:latin typeface="Lato Light" panose="020F0302020204030203" pitchFamily="34" charset="0"/>
              </a:rPr>
              <a:t>6</a:t>
            </a:r>
            <a:r>
              <a:rPr lang="zh-CN" altLang="en-US" sz="2400" dirty="0">
                <a:solidFill>
                  <a:schemeClr val="bg1">
                    <a:lumMod val="50000"/>
                  </a:schemeClr>
                </a:solidFill>
                <a:latin typeface="Lato Light" panose="020F0302020204030203" pitchFamily="34" charset="0"/>
              </a:rPr>
              <a:t>、轮流下子是双方的权利，但</a:t>
            </a:r>
            <a:r>
              <a:rPr lang="zh-CN" altLang="en-US" sz="2400" b="1" dirty="0">
                <a:solidFill>
                  <a:srgbClr val="FF0000"/>
                </a:solidFill>
                <a:latin typeface="Lato Light" panose="020F0302020204030203" pitchFamily="34" charset="0"/>
              </a:rPr>
              <a:t>允许任何一方放弃下子权</a:t>
            </a:r>
            <a:r>
              <a:rPr lang="zh-CN" altLang="en-US" sz="2400" dirty="0">
                <a:solidFill>
                  <a:schemeClr val="bg1">
                    <a:lumMod val="50000"/>
                  </a:schemeClr>
                </a:solidFill>
                <a:latin typeface="Lato Light" panose="020F0302020204030203" pitchFamily="34" charset="0"/>
              </a:rPr>
              <a:t>（即：</a:t>
            </a:r>
            <a:r>
              <a:rPr lang="en-US" altLang="zh-CN" sz="2400" dirty="0">
                <a:solidFill>
                  <a:schemeClr val="bg1">
                    <a:lumMod val="50000"/>
                  </a:schemeClr>
                </a:solidFill>
                <a:latin typeface="Lato Light" panose="020F0302020204030203" pitchFamily="34" charset="0"/>
              </a:rPr>
              <a:t>PASS</a:t>
            </a:r>
            <a:r>
              <a:rPr lang="zh-CN" altLang="en-US" sz="2400" dirty="0">
                <a:solidFill>
                  <a:schemeClr val="bg1">
                    <a:lumMod val="50000"/>
                  </a:schemeClr>
                </a:solidFill>
                <a:latin typeface="Lato Light" panose="020F0302020204030203" pitchFamily="34" charset="0"/>
              </a:rPr>
              <a:t>权）</a:t>
            </a:r>
            <a:endParaRPr lang="zh-CN" altLang="en-US" sz="2400" dirty="0">
              <a:solidFill>
                <a:schemeClr val="bg1">
                  <a:lumMod val="50000"/>
                </a:schemeClr>
              </a:solidFill>
              <a:latin typeface="Lato Light" panose="020F0302020204030203" pitchFamily="34" charset="0"/>
            </a:endParaRPr>
          </a:p>
          <a:p>
            <a:pPr marL="0" indent="0">
              <a:buNone/>
            </a:pPr>
            <a:r>
              <a:rPr lang="en-US" altLang="zh-CN" sz="2400" dirty="0">
                <a:solidFill>
                  <a:schemeClr val="bg1">
                    <a:lumMod val="50000"/>
                  </a:schemeClr>
                </a:solidFill>
                <a:latin typeface="Lato Light" panose="020F0302020204030203" pitchFamily="34" charset="0"/>
              </a:rPr>
              <a:t>7</a:t>
            </a:r>
            <a:r>
              <a:rPr lang="zh-CN" altLang="en-US" sz="2400" dirty="0">
                <a:solidFill>
                  <a:schemeClr val="bg1">
                    <a:lumMod val="50000"/>
                  </a:schemeClr>
                </a:solidFill>
                <a:latin typeface="Lato Light" panose="020F0302020204030203" pitchFamily="34" charset="0"/>
              </a:rPr>
              <a:t>、</a:t>
            </a:r>
            <a:r>
              <a:rPr lang="zh-CN" altLang="en-US" sz="2400" b="1" dirty="0">
                <a:solidFill>
                  <a:srgbClr val="FF0000"/>
                </a:solidFill>
                <a:latin typeface="Lato Light" panose="020F0302020204030203" pitchFamily="34" charset="0"/>
              </a:rPr>
              <a:t>获胜</a:t>
            </a:r>
            <a:r>
              <a:rPr lang="zh-CN" altLang="en-US" sz="2400" dirty="0">
                <a:solidFill>
                  <a:schemeClr val="bg1">
                    <a:lumMod val="50000"/>
                  </a:schemeClr>
                </a:solidFill>
                <a:latin typeface="Lato Light" panose="020F0302020204030203" pitchFamily="34" charset="0"/>
              </a:rPr>
              <a:t>的判定：只要黑白方中任意一方的棋子有五子连在一起（</a:t>
            </a:r>
            <a:r>
              <a:rPr lang="zh-CN" altLang="en-US" sz="2400" b="1" dirty="0">
                <a:solidFill>
                  <a:srgbClr val="FF0000"/>
                </a:solidFill>
                <a:latin typeface="Lato Light" panose="020F0302020204030203" pitchFamily="34" charset="0"/>
              </a:rPr>
              <a:t>即五子连珠</a:t>
            </a:r>
            <a:r>
              <a:rPr lang="zh-CN" altLang="en-US" sz="2400" dirty="0">
                <a:solidFill>
                  <a:schemeClr val="bg1">
                    <a:lumMod val="50000"/>
                  </a:schemeClr>
                </a:solidFill>
                <a:latin typeface="Lato Light" panose="020F0302020204030203" pitchFamily="34" charset="0"/>
              </a:rPr>
              <a:t>），可以为横连、纵连、斜连，则该方获胜，游戏结束。（只要对手形成了“死四”（即一头无己方棋子阻挡），则己方应当采取“防御”措施了。用己方棋子堵住对手“死四”不“死”的一端，保证对手不能形成五子连珠。）</a:t>
            </a:r>
            <a:endParaRPr lang="zh-CN" altLang="en-US" sz="2400" dirty="0">
              <a:solidFill>
                <a:schemeClr val="bg1">
                  <a:lumMod val="50000"/>
                </a:schemeClr>
              </a:solidFill>
              <a:latin typeface="Lato Light" panose="020F0302020204030203" pitchFamily="34" charset="0"/>
            </a:endParaRPr>
          </a:p>
          <a:p>
            <a:pPr marL="0" indent="0">
              <a:buNone/>
            </a:pPr>
            <a:endParaRPr lang="zh-CN" altLang="en-US" sz="2800" dirty="0">
              <a:solidFill>
                <a:schemeClr val="bg1">
                  <a:lumMod val="50000"/>
                </a:schemeClr>
              </a:solidFill>
              <a:latin typeface="Lato Light" panose="020F0302020204030203" pitchFamily="34" charset="0"/>
            </a:endParaRPr>
          </a:p>
        </p:txBody>
      </p:sp>
      <p:sp>
        <p:nvSpPr>
          <p:cNvPr id="3" name="TextBox 132"/>
          <p:cNvSpPr txBox="1"/>
          <p:nvPr/>
        </p:nvSpPr>
        <p:spPr>
          <a:xfrm>
            <a:off x="5307203" y="71684"/>
            <a:ext cx="3559264" cy="738664"/>
          </a:xfrm>
          <a:prstGeom prst="rect">
            <a:avLst/>
          </a:prstGeom>
          <a:noFill/>
        </p:spPr>
        <p:txBody>
          <a:bodyPr wrap="square" lIns="0" tIns="0" rIns="0" bIns="0" rtlCol="0">
            <a:spAutoFit/>
          </a:bodyPr>
          <a:lstStyle/>
          <a:p>
            <a:r>
              <a:rPr lang="en-US" sz="4800" dirty="0">
                <a:solidFill>
                  <a:srgbClr val="9BA1AD"/>
                </a:solidFill>
                <a:latin typeface="Broadway" panose="04040905080B02020502" pitchFamily="82" charset="0"/>
                <a:cs typeface="Clear Sans" panose="020B0503030202020304" pitchFamily="34" charset="0"/>
              </a:rPr>
              <a:t>THE RULE</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13" name="Group 1"/>
          <p:cNvGrpSpPr/>
          <p:nvPr/>
        </p:nvGrpSpPr>
        <p:grpSpPr>
          <a:xfrm>
            <a:off x="201808" y="1375902"/>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201808" y="144646"/>
            <a:ext cx="3352855" cy="581149"/>
            <a:chOff x="4662605" y="245621"/>
            <a:chExt cx="3352855" cy="581149"/>
          </a:xfrm>
        </p:grpSpPr>
        <p:grpSp>
          <p:nvGrpSpPr>
            <p:cNvPr id="63" name="组合 62"/>
            <p:cNvGrpSpPr/>
            <p:nvPr/>
          </p:nvGrpSpPr>
          <p:grpSpPr>
            <a:xfrm>
              <a:off x="4662605" y="245621"/>
              <a:ext cx="3007846" cy="581149"/>
              <a:chOff x="7799505" y="1198121"/>
              <a:chExt cx="3007846"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01</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2424062" cy="461665"/>
              </a:xfrm>
              <a:prstGeom prst="rect">
                <a:avLst/>
              </a:prstGeom>
            </p:spPr>
            <p:txBody>
              <a:bodyPr wrap="none">
                <a:spAutoFit/>
              </a:bodyPr>
              <a:lstStyle/>
              <a:p>
                <a:r>
                  <a:rPr lang="zh-CN" altLang="en-US" sz="2400" dirty="0"/>
                  <a:t> 五子棋规则介绍</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6" presetClass="entr" presetSubtype="21" fill="hold" nodeType="withEffect">
                                  <p:stCondLst>
                                    <p:cond delay="2000"/>
                                  </p:stCondLst>
                                  <p:childTnLst>
                                    <p:set>
                                      <p:cBhvr>
                                        <p:cTn id="21" dur="1" fill="hold">
                                          <p:stCondLst>
                                            <p:cond delay="0"/>
                                          </p:stCondLst>
                                        </p:cTn>
                                        <p:tgtEl>
                                          <p:spTgt spid="62"/>
                                        </p:tgtEl>
                                        <p:attrNameLst>
                                          <p:attrName>style.visibility</p:attrName>
                                        </p:attrNameLst>
                                      </p:cBhvr>
                                      <p:to>
                                        <p:strVal val="visible"/>
                                      </p:to>
                                    </p:set>
                                    <p:animEffect transition="in" filter="barn(inVertical)">
                                      <p:cBhvr>
                                        <p:cTn id="2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p:cNvSpPr txBox="1"/>
          <p:nvPr/>
        </p:nvSpPr>
        <p:spPr>
          <a:xfrm>
            <a:off x="4344391" y="1357623"/>
            <a:ext cx="6978129" cy="4976247"/>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50000"/>
              </a:lnSpc>
              <a:buNone/>
            </a:pPr>
            <a:r>
              <a:rPr lang="en-US" altLang="zh-CN" sz="2400" dirty="0">
                <a:solidFill>
                  <a:schemeClr val="bg1">
                    <a:lumMod val="50000"/>
                  </a:schemeClr>
                </a:solidFill>
                <a:latin typeface="Lato Light" panose="020F0302020204030203" pitchFamily="34" charset="0"/>
              </a:rPr>
              <a:t>1</a:t>
            </a:r>
            <a:r>
              <a:rPr lang="zh-CN" altLang="en-US" sz="2400" dirty="0">
                <a:solidFill>
                  <a:schemeClr val="bg1">
                    <a:lumMod val="50000"/>
                  </a:schemeClr>
                </a:solidFill>
                <a:latin typeface="Lato Light" panose="020F0302020204030203" pitchFamily="34" charset="0"/>
              </a:rPr>
              <a:t>、面对不同用户的需求，实现三种对战模式，即</a:t>
            </a:r>
            <a:r>
              <a:rPr lang="zh-CN" altLang="en-US" sz="2400" b="1" dirty="0">
                <a:solidFill>
                  <a:schemeClr val="tx1"/>
                </a:solidFill>
                <a:latin typeface="Lato Light" panose="020F0302020204030203" pitchFamily="34" charset="0"/>
              </a:rPr>
              <a:t>人人对战、人机对战和蓝牙对战模式</a:t>
            </a:r>
            <a:r>
              <a:rPr lang="zh-CN" altLang="en-US" sz="2400" dirty="0">
                <a:solidFill>
                  <a:schemeClr val="bg1">
                    <a:lumMod val="50000"/>
                  </a:schemeClr>
                </a:solidFill>
                <a:latin typeface="Lato Light" panose="020F0302020204030203" pitchFamily="34" charset="0"/>
              </a:rPr>
              <a:t>。</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2</a:t>
            </a:r>
            <a:r>
              <a:rPr lang="zh-CN" altLang="en-US" sz="2400" dirty="0">
                <a:solidFill>
                  <a:schemeClr val="bg1">
                    <a:lumMod val="50000"/>
                  </a:schemeClr>
                </a:solidFill>
                <a:latin typeface="Lato Light" panose="020F0302020204030203" pitchFamily="34" charset="0"/>
              </a:rPr>
              <a:t>、设计了</a:t>
            </a:r>
            <a:r>
              <a:rPr lang="zh-CN" altLang="en-US" sz="2400" b="1" dirty="0">
                <a:solidFill>
                  <a:schemeClr val="tx1"/>
                </a:solidFill>
                <a:latin typeface="Lato Light" panose="020F0302020204030203" pitchFamily="34" charset="0"/>
              </a:rPr>
              <a:t>悔棋</a:t>
            </a:r>
            <a:r>
              <a:rPr lang="zh-CN" altLang="en-US" sz="2400" dirty="0">
                <a:solidFill>
                  <a:schemeClr val="bg1">
                    <a:lumMod val="50000"/>
                  </a:schemeClr>
                </a:solidFill>
                <a:latin typeface="Lato Light" panose="020F0302020204030203" pitchFamily="34" charset="0"/>
              </a:rPr>
              <a:t>和</a:t>
            </a:r>
            <a:r>
              <a:rPr lang="zh-CN" altLang="en-US" sz="2400" b="1" dirty="0">
                <a:solidFill>
                  <a:schemeClr val="tx1"/>
                </a:solidFill>
                <a:latin typeface="Lato Light" panose="020F0302020204030203" pitchFamily="34" charset="0"/>
              </a:rPr>
              <a:t>重玩</a:t>
            </a:r>
            <a:r>
              <a:rPr lang="zh-CN" altLang="en-US" sz="2400" dirty="0">
                <a:solidFill>
                  <a:schemeClr val="bg1">
                    <a:lumMod val="50000"/>
                  </a:schemeClr>
                </a:solidFill>
                <a:latin typeface="Lato Light" panose="020F0302020204030203" pitchFamily="34" charset="0"/>
              </a:rPr>
              <a:t>的功能，点击相应的按钮可以进行相应的操作。</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3</a:t>
            </a:r>
            <a:r>
              <a:rPr lang="zh-CN" altLang="en-US" sz="2400" dirty="0">
                <a:solidFill>
                  <a:schemeClr val="bg1">
                    <a:lumMod val="50000"/>
                  </a:schemeClr>
                </a:solidFill>
                <a:latin typeface="Lato Light" panose="020F0302020204030203" pitchFamily="34" charset="0"/>
              </a:rPr>
              <a:t>、页面显示游戏开始时间和游戏进行时间，向用户提供了</a:t>
            </a:r>
            <a:r>
              <a:rPr lang="zh-CN" altLang="en-US" sz="2400" b="1" dirty="0">
                <a:solidFill>
                  <a:schemeClr val="tx1"/>
                </a:solidFill>
                <a:latin typeface="Lato Light" panose="020F0302020204030203" pitchFamily="34" charset="0"/>
              </a:rPr>
              <a:t>计时</a:t>
            </a:r>
            <a:r>
              <a:rPr lang="zh-CN" altLang="en-US" sz="2400" dirty="0">
                <a:solidFill>
                  <a:schemeClr val="bg1">
                    <a:lumMod val="50000"/>
                  </a:schemeClr>
                </a:solidFill>
                <a:latin typeface="Lato Light" panose="020F0302020204030203" pitchFamily="34" charset="0"/>
              </a:rPr>
              <a:t>功能。</a:t>
            </a:r>
            <a:endParaRPr lang="en-US" altLang="zh-CN" sz="2400" dirty="0">
              <a:solidFill>
                <a:schemeClr val="bg1">
                  <a:lumMod val="50000"/>
                </a:schemeClr>
              </a:solidFill>
              <a:latin typeface="Lato Light" panose="020F0302020204030203" pitchFamily="34" charset="0"/>
            </a:endParaRPr>
          </a:p>
          <a:p>
            <a:pPr marL="0" indent="0">
              <a:lnSpc>
                <a:spcPct val="150000"/>
              </a:lnSpc>
              <a:buNone/>
            </a:pPr>
            <a:r>
              <a:rPr lang="en-US" altLang="zh-CN" sz="2400" dirty="0">
                <a:solidFill>
                  <a:schemeClr val="bg1">
                    <a:lumMod val="50000"/>
                  </a:schemeClr>
                </a:solidFill>
                <a:latin typeface="Lato Light" panose="020F0302020204030203" pitchFamily="34" charset="0"/>
              </a:rPr>
              <a:t>4</a:t>
            </a:r>
            <a:r>
              <a:rPr lang="zh-CN" altLang="en-US" sz="2400" dirty="0">
                <a:solidFill>
                  <a:schemeClr val="bg1">
                    <a:lumMod val="50000"/>
                  </a:schemeClr>
                </a:solidFill>
                <a:latin typeface="Lato Light" panose="020F0302020204030203" pitchFamily="34" charset="0"/>
              </a:rPr>
              <a:t>、游戏</a:t>
            </a:r>
            <a:r>
              <a:rPr lang="zh-CN" altLang="en-US" sz="2400" b="1" dirty="0">
                <a:solidFill>
                  <a:schemeClr val="tx1"/>
                </a:solidFill>
                <a:latin typeface="Lato Light" panose="020F0302020204030203" pitchFamily="34" charset="0"/>
              </a:rPr>
              <a:t>胜利</a:t>
            </a:r>
            <a:r>
              <a:rPr lang="zh-CN" altLang="en-US" sz="2400" dirty="0">
                <a:solidFill>
                  <a:schemeClr val="bg1">
                    <a:lumMod val="50000"/>
                  </a:schemeClr>
                </a:solidFill>
                <a:latin typeface="Lato Light" panose="020F0302020204030203" pitchFamily="34" charset="0"/>
              </a:rPr>
              <a:t>时，页面进行</a:t>
            </a:r>
            <a:r>
              <a:rPr lang="zh-CN" altLang="en-US" sz="2400" b="1" dirty="0">
                <a:solidFill>
                  <a:schemeClr val="tx1"/>
                </a:solidFill>
                <a:latin typeface="Lato Light" panose="020F0302020204030203" pitchFamily="34" charset="0"/>
              </a:rPr>
              <a:t>提示</a:t>
            </a:r>
            <a:r>
              <a:rPr lang="zh-CN" altLang="en-US" sz="2400" dirty="0">
                <a:solidFill>
                  <a:schemeClr val="bg1">
                    <a:lumMod val="50000"/>
                  </a:schemeClr>
                </a:solidFill>
                <a:latin typeface="Lato Light" panose="020F0302020204030203" pitchFamily="34" charset="0"/>
              </a:rPr>
              <a:t>，可以选择提交或者取消。</a:t>
            </a:r>
            <a:endParaRPr lang="zh-CN" altLang="en-US" sz="2800" dirty="0">
              <a:solidFill>
                <a:schemeClr val="bg1">
                  <a:lumMod val="50000"/>
                </a:schemeClr>
              </a:solidFill>
              <a:latin typeface="Lato Light" panose="020F0302020204030203" pitchFamily="34" charset="0"/>
            </a:endParaRPr>
          </a:p>
        </p:txBody>
      </p:sp>
      <p:sp>
        <p:nvSpPr>
          <p:cNvPr id="3" name="TextBox 132"/>
          <p:cNvSpPr txBox="1"/>
          <p:nvPr/>
        </p:nvSpPr>
        <p:spPr>
          <a:xfrm>
            <a:off x="5053202" y="346599"/>
            <a:ext cx="5249036" cy="738664"/>
          </a:xfrm>
          <a:prstGeom prst="rect">
            <a:avLst/>
          </a:prstGeom>
          <a:noFill/>
        </p:spPr>
        <p:txBody>
          <a:bodyPr wrap="square" lIns="0" tIns="0" rIns="0" bIns="0" rtlCol="0">
            <a:spAutoFit/>
          </a:bodyPr>
          <a:lstStyle/>
          <a:p>
            <a:r>
              <a:rPr lang="en-US" sz="4800" dirty="0">
                <a:solidFill>
                  <a:srgbClr val="9BA1AD"/>
                </a:solidFill>
                <a:latin typeface="Broadway" panose="04040905080B02020502" pitchFamily="82" charset="0"/>
                <a:cs typeface="Clear Sans" panose="020B0503030202020304" pitchFamily="34" charset="0"/>
              </a:rPr>
              <a:t>THE  FUNCTION</a:t>
            </a:r>
            <a:endParaRPr lang="en-GB" sz="4800" dirty="0">
              <a:solidFill>
                <a:srgbClr val="9BA1AD"/>
              </a:solidFill>
              <a:latin typeface="Broadway" panose="04040905080B02020502" pitchFamily="82" charset="0"/>
              <a:cs typeface="Clear Sans" panose="020B0503030202020304" pitchFamily="34" charset="0"/>
            </a:endParaRPr>
          </a:p>
        </p:txBody>
      </p:sp>
      <p:grpSp>
        <p:nvGrpSpPr>
          <p:cNvPr id="13" name="Group 1"/>
          <p:cNvGrpSpPr/>
          <p:nvPr/>
        </p:nvGrpSpPr>
        <p:grpSpPr>
          <a:xfrm>
            <a:off x="889488" y="1556546"/>
            <a:ext cx="2821200" cy="4473615"/>
            <a:chOff x="1550187" y="1322258"/>
            <a:chExt cx="2821200" cy="4473615"/>
          </a:xfrm>
        </p:grpSpPr>
        <p:grpSp>
          <p:nvGrpSpPr>
            <p:cNvPr id="14" name="Group 89"/>
            <p:cNvGrpSpPr/>
            <p:nvPr/>
          </p:nvGrpSpPr>
          <p:grpSpPr>
            <a:xfrm>
              <a:off x="1550187" y="1322258"/>
              <a:ext cx="2821200" cy="4473615"/>
              <a:chOff x="3775514" y="1425937"/>
              <a:chExt cx="2549232" cy="4042354"/>
            </a:xfrm>
          </p:grpSpPr>
          <p:sp>
            <p:nvSpPr>
              <p:cNvPr id="32" name="Rectangle 107"/>
              <p:cNvSpPr>
                <a:spLocks noChangeArrowheads="1"/>
              </p:cNvSpPr>
              <p:nvPr/>
            </p:nvSpPr>
            <p:spPr bwMode="auto">
              <a:xfrm>
                <a:off x="3775514" y="1469639"/>
                <a:ext cx="2549232" cy="2024818"/>
              </a:xfrm>
              <a:prstGeom prst="rect">
                <a:avLst/>
              </a:prstGeom>
              <a:solidFill>
                <a:schemeClr val="bg1">
                  <a:lumMod val="85000"/>
                </a:schemeClr>
              </a:solidFill>
              <a:ln>
                <a:noFill/>
              </a:ln>
            </p:spPr>
            <p:txBody>
              <a:bodyPr vert="horz" wrap="square" lIns="91440" tIns="45720" rIns="91440" bIns="45720" numCol="1" anchor="t" anchorCtr="0" compatLnSpc="1"/>
              <a:lstStyle/>
              <a:p>
                <a:endParaRPr lang="en-US"/>
              </a:p>
            </p:txBody>
          </p:sp>
          <p:sp>
            <p:nvSpPr>
              <p:cNvPr id="33" name="Rectangle 108"/>
              <p:cNvSpPr>
                <a:spLocks noChangeArrowheads="1"/>
              </p:cNvSpPr>
              <p:nvPr/>
            </p:nvSpPr>
            <p:spPr bwMode="auto">
              <a:xfrm>
                <a:off x="4405539" y="1425937"/>
                <a:ext cx="1289183" cy="254923"/>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4" name="Freeform 109"/>
              <p:cNvSpPr/>
              <p:nvPr/>
            </p:nvSpPr>
            <p:spPr bwMode="auto">
              <a:xfrm>
                <a:off x="5221293" y="3727529"/>
                <a:ext cx="437011" cy="1740761"/>
              </a:xfrm>
              <a:custGeom>
                <a:avLst/>
                <a:gdLst>
                  <a:gd name="T0" fmla="*/ 22 w 25"/>
                  <a:gd name="T1" fmla="*/ 100 h 100"/>
                  <a:gd name="T2" fmla="*/ 21 w 25"/>
                  <a:gd name="T3" fmla="*/ 100 h 100"/>
                  <a:gd name="T4" fmla="*/ 18 w 25"/>
                  <a:gd name="T5" fmla="*/ 97 h 100"/>
                  <a:gd name="T6" fmla="*/ 0 w 25"/>
                  <a:gd name="T7" fmla="*/ 0 h 100"/>
                  <a:gd name="T8" fmla="*/ 7 w 25"/>
                  <a:gd name="T9" fmla="*/ 0 h 100"/>
                  <a:gd name="T10" fmla="*/ 25 w 25"/>
                  <a:gd name="T11" fmla="*/ 96 h 100"/>
                  <a:gd name="T12" fmla="*/ 22 w 25"/>
                  <a:gd name="T13" fmla="*/ 10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2" y="100"/>
                    </a:moveTo>
                    <a:cubicBezTo>
                      <a:pt x="21" y="100"/>
                      <a:pt x="21" y="100"/>
                      <a:pt x="21" y="100"/>
                    </a:cubicBezTo>
                    <a:cubicBezTo>
                      <a:pt x="20" y="100"/>
                      <a:pt x="18" y="99"/>
                      <a:pt x="18" y="97"/>
                    </a:cubicBezTo>
                    <a:cubicBezTo>
                      <a:pt x="0" y="0"/>
                      <a:pt x="0" y="0"/>
                      <a:pt x="0" y="0"/>
                    </a:cubicBezTo>
                    <a:cubicBezTo>
                      <a:pt x="7" y="0"/>
                      <a:pt x="7" y="0"/>
                      <a:pt x="7" y="0"/>
                    </a:cubicBezTo>
                    <a:cubicBezTo>
                      <a:pt x="25" y="96"/>
                      <a:pt x="25" y="96"/>
                      <a:pt x="25" y="96"/>
                    </a:cubicBezTo>
                    <a:cubicBezTo>
                      <a:pt x="25" y="98"/>
                      <a:pt x="24" y="100"/>
                      <a:pt x="22" y="10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p>
            </p:txBody>
          </p:sp>
          <p:sp>
            <p:nvSpPr>
              <p:cNvPr id="35" name="Freeform 110"/>
              <p:cNvSpPr/>
              <p:nvPr/>
            </p:nvSpPr>
            <p:spPr bwMode="auto">
              <a:xfrm>
                <a:off x="4427390" y="3727529"/>
                <a:ext cx="429728" cy="1740761"/>
              </a:xfrm>
              <a:custGeom>
                <a:avLst/>
                <a:gdLst>
                  <a:gd name="T0" fmla="*/ 25 w 25"/>
                  <a:gd name="T1" fmla="*/ 0 h 100"/>
                  <a:gd name="T2" fmla="*/ 7 w 25"/>
                  <a:gd name="T3" fmla="*/ 97 h 100"/>
                  <a:gd name="T4" fmla="*/ 4 w 25"/>
                  <a:gd name="T5" fmla="*/ 100 h 100"/>
                  <a:gd name="T6" fmla="*/ 3 w 25"/>
                  <a:gd name="T7" fmla="*/ 100 h 100"/>
                  <a:gd name="T8" fmla="*/ 1 w 25"/>
                  <a:gd name="T9" fmla="*/ 96 h 100"/>
                  <a:gd name="T10" fmla="*/ 19 w 25"/>
                  <a:gd name="T11" fmla="*/ 0 h 100"/>
                  <a:gd name="T12" fmla="*/ 25 w 25"/>
                  <a:gd name="T13" fmla="*/ 0 h 100"/>
                </a:gdLst>
                <a:ahLst/>
                <a:cxnLst>
                  <a:cxn ang="0">
                    <a:pos x="T0" y="T1"/>
                  </a:cxn>
                  <a:cxn ang="0">
                    <a:pos x="T2" y="T3"/>
                  </a:cxn>
                  <a:cxn ang="0">
                    <a:pos x="T4" y="T5"/>
                  </a:cxn>
                  <a:cxn ang="0">
                    <a:pos x="T6" y="T7"/>
                  </a:cxn>
                  <a:cxn ang="0">
                    <a:pos x="T8" y="T9"/>
                  </a:cxn>
                  <a:cxn ang="0">
                    <a:pos x="T10" y="T11"/>
                  </a:cxn>
                  <a:cxn ang="0">
                    <a:pos x="T12" y="T13"/>
                  </a:cxn>
                </a:cxnLst>
                <a:rect l="0" t="0" r="r" b="b"/>
                <a:pathLst>
                  <a:path w="25" h="100">
                    <a:moveTo>
                      <a:pt x="25" y="0"/>
                    </a:moveTo>
                    <a:cubicBezTo>
                      <a:pt x="7" y="97"/>
                      <a:pt x="7" y="97"/>
                      <a:pt x="7" y="97"/>
                    </a:cubicBezTo>
                    <a:cubicBezTo>
                      <a:pt x="7" y="99"/>
                      <a:pt x="6" y="100"/>
                      <a:pt x="4" y="100"/>
                    </a:cubicBezTo>
                    <a:cubicBezTo>
                      <a:pt x="3" y="100"/>
                      <a:pt x="3" y="100"/>
                      <a:pt x="3" y="100"/>
                    </a:cubicBezTo>
                    <a:cubicBezTo>
                      <a:pt x="2" y="100"/>
                      <a:pt x="0" y="98"/>
                      <a:pt x="1" y="96"/>
                    </a:cubicBezTo>
                    <a:cubicBezTo>
                      <a:pt x="19" y="0"/>
                      <a:pt x="19" y="0"/>
                      <a:pt x="19" y="0"/>
                    </a:cubicBezTo>
                    <a:cubicBezTo>
                      <a:pt x="25" y="0"/>
                      <a:pt x="25" y="0"/>
                      <a:pt x="25"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6" name="Freeform 111"/>
              <p:cNvSpPr/>
              <p:nvPr/>
            </p:nvSpPr>
            <p:spPr bwMode="auto">
              <a:xfrm>
                <a:off x="4995504" y="3727529"/>
                <a:ext cx="109253" cy="1463987"/>
              </a:xfrm>
              <a:custGeom>
                <a:avLst/>
                <a:gdLst>
                  <a:gd name="T0" fmla="*/ 6 w 6"/>
                  <a:gd name="T1" fmla="*/ 0 h 84"/>
                  <a:gd name="T2" fmla="*/ 6 w 6"/>
                  <a:gd name="T3" fmla="*/ 80 h 84"/>
                  <a:gd name="T4" fmla="*/ 3 w 6"/>
                  <a:gd name="T5" fmla="*/ 84 h 84"/>
                  <a:gd name="T6" fmla="*/ 0 w 6"/>
                  <a:gd name="T7" fmla="*/ 80 h 84"/>
                  <a:gd name="T8" fmla="*/ 0 w 6"/>
                  <a:gd name="T9" fmla="*/ 0 h 84"/>
                  <a:gd name="T10" fmla="*/ 6 w 6"/>
                  <a:gd name="T11" fmla="*/ 0 h 84"/>
                </a:gdLst>
                <a:ahLst/>
                <a:cxnLst>
                  <a:cxn ang="0">
                    <a:pos x="T0" y="T1"/>
                  </a:cxn>
                  <a:cxn ang="0">
                    <a:pos x="T2" y="T3"/>
                  </a:cxn>
                  <a:cxn ang="0">
                    <a:pos x="T4" y="T5"/>
                  </a:cxn>
                  <a:cxn ang="0">
                    <a:pos x="T6" y="T7"/>
                  </a:cxn>
                  <a:cxn ang="0">
                    <a:pos x="T8" y="T9"/>
                  </a:cxn>
                  <a:cxn ang="0">
                    <a:pos x="T10" y="T11"/>
                  </a:cxn>
                </a:cxnLst>
                <a:rect l="0" t="0" r="r" b="b"/>
                <a:pathLst>
                  <a:path w="6" h="84">
                    <a:moveTo>
                      <a:pt x="6" y="0"/>
                    </a:moveTo>
                    <a:cubicBezTo>
                      <a:pt x="6" y="80"/>
                      <a:pt x="6" y="80"/>
                      <a:pt x="6" y="80"/>
                    </a:cubicBezTo>
                    <a:cubicBezTo>
                      <a:pt x="6" y="82"/>
                      <a:pt x="5" y="84"/>
                      <a:pt x="3" y="84"/>
                    </a:cubicBezTo>
                    <a:cubicBezTo>
                      <a:pt x="1" y="84"/>
                      <a:pt x="0" y="82"/>
                      <a:pt x="0" y="80"/>
                    </a:cubicBezTo>
                    <a:cubicBezTo>
                      <a:pt x="0" y="0"/>
                      <a:pt x="0" y="0"/>
                      <a:pt x="0" y="0"/>
                    </a:cubicBezTo>
                    <a:cubicBezTo>
                      <a:pt x="6" y="0"/>
                      <a:pt x="6" y="0"/>
                      <a:pt x="6" y="0"/>
                    </a:cubicBezTo>
                  </a:path>
                </a:pathLst>
              </a:custGeom>
              <a:solidFill>
                <a:srgbClr val="3F424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37" name="Rectangle 112"/>
              <p:cNvSpPr>
                <a:spLocks noChangeArrowheads="1"/>
              </p:cNvSpPr>
              <p:nvPr/>
            </p:nvSpPr>
            <p:spPr bwMode="auto">
              <a:xfrm>
                <a:off x="4405539" y="3450756"/>
                <a:ext cx="1289183" cy="276774"/>
              </a:xfrm>
              <a:prstGeom prst="rect">
                <a:avLst/>
              </a:prstGeom>
              <a:solidFill>
                <a:srgbClr val="3F424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dirty="0"/>
              </a:p>
            </p:txBody>
          </p:sp>
          <p:sp>
            <p:nvSpPr>
              <p:cNvPr id="38" name="Rectangle 113"/>
              <p:cNvSpPr>
                <a:spLocks noChangeArrowheads="1"/>
              </p:cNvSpPr>
              <p:nvPr/>
            </p:nvSpPr>
            <p:spPr bwMode="auto">
              <a:xfrm>
                <a:off x="4405539" y="3450756"/>
                <a:ext cx="1289183" cy="276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p>
            </p:txBody>
          </p:sp>
          <p:sp>
            <p:nvSpPr>
              <p:cNvPr id="39" name="Freeform 114"/>
              <p:cNvSpPr/>
              <p:nvPr/>
            </p:nvSpPr>
            <p:spPr bwMode="auto">
              <a:xfrm>
                <a:off x="5381531" y="4616119"/>
                <a:ext cx="276774" cy="852172"/>
              </a:xfrm>
              <a:custGeom>
                <a:avLst/>
                <a:gdLst>
                  <a:gd name="T0" fmla="*/ 0 w 16"/>
                  <a:gd name="T1" fmla="*/ 0 h 49"/>
                  <a:gd name="T2" fmla="*/ 9 w 16"/>
                  <a:gd name="T3" fmla="*/ 46 h 49"/>
                  <a:gd name="T4" fmla="*/ 12 w 16"/>
                  <a:gd name="T5" fmla="*/ 49 h 49"/>
                  <a:gd name="T6" fmla="*/ 13 w 16"/>
                  <a:gd name="T7" fmla="*/ 49 h 49"/>
                  <a:gd name="T8" fmla="*/ 16 w 16"/>
                  <a:gd name="T9" fmla="*/ 45 h 49"/>
                  <a:gd name="T10" fmla="*/ 13 w 16"/>
                  <a:gd name="T11" fmla="*/ 49 h 49"/>
                  <a:gd name="T12" fmla="*/ 12 w 16"/>
                  <a:gd name="T13" fmla="*/ 49 h 49"/>
                  <a:gd name="T14" fmla="*/ 9 w 16"/>
                  <a:gd name="T15" fmla="*/ 46 h 49"/>
                  <a:gd name="T16" fmla="*/ 0 w 16"/>
                  <a:gd name="T1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49">
                    <a:moveTo>
                      <a:pt x="0" y="0"/>
                    </a:moveTo>
                    <a:cubicBezTo>
                      <a:pt x="9" y="46"/>
                      <a:pt x="9" y="46"/>
                      <a:pt x="9" y="46"/>
                    </a:cubicBezTo>
                    <a:cubicBezTo>
                      <a:pt x="9" y="48"/>
                      <a:pt x="11" y="49"/>
                      <a:pt x="12" y="49"/>
                    </a:cubicBezTo>
                    <a:cubicBezTo>
                      <a:pt x="13" y="49"/>
                      <a:pt x="13" y="49"/>
                      <a:pt x="13" y="49"/>
                    </a:cubicBezTo>
                    <a:cubicBezTo>
                      <a:pt x="15" y="49"/>
                      <a:pt x="16" y="47"/>
                      <a:pt x="16" y="45"/>
                    </a:cubicBezTo>
                    <a:cubicBezTo>
                      <a:pt x="16" y="47"/>
                      <a:pt x="15" y="49"/>
                      <a:pt x="13" y="49"/>
                    </a:cubicBezTo>
                    <a:cubicBezTo>
                      <a:pt x="12" y="49"/>
                      <a:pt x="12" y="49"/>
                      <a:pt x="12" y="49"/>
                    </a:cubicBezTo>
                    <a:cubicBezTo>
                      <a:pt x="11" y="49"/>
                      <a:pt x="9" y="48"/>
                      <a:pt x="9" y="46"/>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0" name="Freeform 115"/>
              <p:cNvSpPr/>
              <p:nvPr/>
            </p:nvSpPr>
            <p:spPr bwMode="auto">
              <a:xfrm>
                <a:off x="4427390" y="3727529"/>
                <a:ext cx="429728" cy="1740761"/>
              </a:xfrm>
              <a:custGeom>
                <a:avLst/>
                <a:gdLst>
                  <a:gd name="T0" fmla="*/ 25 w 25"/>
                  <a:gd name="T1" fmla="*/ 0 h 100"/>
                  <a:gd name="T2" fmla="*/ 25 w 25"/>
                  <a:gd name="T3" fmla="*/ 0 h 100"/>
                  <a:gd name="T4" fmla="*/ 7 w 25"/>
                  <a:gd name="T5" fmla="*/ 97 h 100"/>
                  <a:gd name="T6" fmla="*/ 4 w 25"/>
                  <a:gd name="T7" fmla="*/ 100 h 100"/>
                  <a:gd name="T8" fmla="*/ 3 w 25"/>
                  <a:gd name="T9" fmla="*/ 100 h 100"/>
                  <a:gd name="T10" fmla="*/ 1 w 25"/>
                  <a:gd name="T11" fmla="*/ 96 h 100"/>
                  <a:gd name="T12" fmla="*/ 3 w 25"/>
                  <a:gd name="T13" fmla="*/ 100 h 100"/>
                  <a:gd name="T14" fmla="*/ 4 w 25"/>
                  <a:gd name="T15" fmla="*/ 100 h 100"/>
                  <a:gd name="T16" fmla="*/ 7 w 25"/>
                  <a:gd name="T17" fmla="*/ 97 h 100"/>
                  <a:gd name="T18" fmla="*/ 25 w 25"/>
                  <a:gd name="T19"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100">
                    <a:moveTo>
                      <a:pt x="25" y="0"/>
                    </a:moveTo>
                    <a:cubicBezTo>
                      <a:pt x="25" y="0"/>
                      <a:pt x="25" y="0"/>
                      <a:pt x="25" y="0"/>
                    </a:cubicBezTo>
                    <a:cubicBezTo>
                      <a:pt x="7" y="97"/>
                      <a:pt x="7" y="97"/>
                      <a:pt x="7" y="97"/>
                    </a:cubicBezTo>
                    <a:cubicBezTo>
                      <a:pt x="7" y="99"/>
                      <a:pt x="6" y="100"/>
                      <a:pt x="4" y="100"/>
                    </a:cubicBezTo>
                    <a:cubicBezTo>
                      <a:pt x="3" y="100"/>
                      <a:pt x="3" y="100"/>
                      <a:pt x="3" y="100"/>
                    </a:cubicBezTo>
                    <a:cubicBezTo>
                      <a:pt x="2" y="100"/>
                      <a:pt x="0" y="98"/>
                      <a:pt x="1" y="96"/>
                    </a:cubicBezTo>
                    <a:cubicBezTo>
                      <a:pt x="0" y="98"/>
                      <a:pt x="2" y="100"/>
                      <a:pt x="3" y="100"/>
                    </a:cubicBezTo>
                    <a:cubicBezTo>
                      <a:pt x="4" y="100"/>
                      <a:pt x="4" y="100"/>
                      <a:pt x="4" y="100"/>
                    </a:cubicBezTo>
                    <a:cubicBezTo>
                      <a:pt x="6" y="100"/>
                      <a:pt x="7" y="99"/>
                      <a:pt x="7" y="97"/>
                    </a:cubicBezTo>
                    <a:cubicBezTo>
                      <a:pt x="25" y="0"/>
                      <a:pt x="25" y="0"/>
                      <a:pt x="25"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1" name="Freeform 116"/>
              <p:cNvSpPr/>
              <p:nvPr/>
            </p:nvSpPr>
            <p:spPr bwMode="auto">
              <a:xfrm>
                <a:off x="4995504" y="3727529"/>
                <a:ext cx="109253" cy="1463987"/>
              </a:xfrm>
              <a:custGeom>
                <a:avLst/>
                <a:gdLst>
                  <a:gd name="T0" fmla="*/ 0 w 6"/>
                  <a:gd name="T1" fmla="*/ 0 h 84"/>
                  <a:gd name="T2" fmla="*/ 0 w 6"/>
                  <a:gd name="T3" fmla="*/ 0 h 84"/>
                  <a:gd name="T4" fmla="*/ 0 w 6"/>
                  <a:gd name="T5" fmla="*/ 80 h 84"/>
                  <a:gd name="T6" fmla="*/ 3 w 6"/>
                  <a:gd name="T7" fmla="*/ 84 h 84"/>
                  <a:gd name="T8" fmla="*/ 6 w 6"/>
                  <a:gd name="T9" fmla="*/ 81 h 84"/>
                  <a:gd name="T10" fmla="*/ 3 w 6"/>
                  <a:gd name="T11" fmla="*/ 84 h 84"/>
                  <a:gd name="T12" fmla="*/ 0 w 6"/>
                  <a:gd name="T13" fmla="*/ 80 h 84"/>
                  <a:gd name="T14" fmla="*/ 0 w 6"/>
                  <a:gd name="T15" fmla="*/ 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4">
                    <a:moveTo>
                      <a:pt x="0" y="0"/>
                    </a:moveTo>
                    <a:cubicBezTo>
                      <a:pt x="0" y="0"/>
                      <a:pt x="0" y="0"/>
                      <a:pt x="0" y="0"/>
                    </a:cubicBezTo>
                    <a:cubicBezTo>
                      <a:pt x="0" y="80"/>
                      <a:pt x="0" y="80"/>
                      <a:pt x="0" y="80"/>
                    </a:cubicBezTo>
                    <a:cubicBezTo>
                      <a:pt x="0" y="82"/>
                      <a:pt x="1" y="84"/>
                      <a:pt x="3" y="84"/>
                    </a:cubicBezTo>
                    <a:cubicBezTo>
                      <a:pt x="5" y="84"/>
                      <a:pt x="6" y="82"/>
                      <a:pt x="6" y="81"/>
                    </a:cubicBezTo>
                    <a:cubicBezTo>
                      <a:pt x="6" y="82"/>
                      <a:pt x="5" y="84"/>
                      <a:pt x="3" y="84"/>
                    </a:cubicBezTo>
                    <a:cubicBezTo>
                      <a:pt x="1" y="84"/>
                      <a:pt x="0" y="82"/>
                      <a:pt x="0" y="80"/>
                    </a:cubicBezTo>
                    <a:cubicBezTo>
                      <a:pt x="0" y="0"/>
                      <a:pt x="0" y="0"/>
                      <a:pt x="0" y="0"/>
                    </a:cubicBezTo>
                  </a:path>
                </a:pathLst>
              </a:custGeom>
              <a:solidFill>
                <a:srgbClr val="532B1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2" name="Freeform 117"/>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close/>
                    <a:moveTo>
                      <a:pt x="112" y="19"/>
                    </a:moveTo>
                    <a:lnTo>
                      <a:pt x="96" y="19"/>
                    </a:lnTo>
                    <a:lnTo>
                      <a:pt x="96" y="19"/>
                    </a:lnTo>
                    <a:lnTo>
                      <a:pt x="112" y="19"/>
                    </a:lnTo>
                    <a:lnTo>
                      <a:pt x="112" y="19"/>
                    </a:lnTo>
                    <a:close/>
                    <a:moveTo>
                      <a:pt x="0" y="0"/>
                    </a:moveTo>
                    <a:lnTo>
                      <a:pt x="0" y="0"/>
                    </a:lnTo>
                    <a:lnTo>
                      <a:pt x="0" y="19"/>
                    </a:lnTo>
                    <a:lnTo>
                      <a:pt x="48" y="19"/>
                    </a:lnTo>
                    <a:lnTo>
                      <a:pt x="48" y="19"/>
                    </a:lnTo>
                    <a:lnTo>
                      <a:pt x="0" y="19"/>
                    </a:lnTo>
                    <a:lnTo>
                      <a:pt x="0" y="0"/>
                    </a:lnTo>
                    <a:close/>
                    <a:moveTo>
                      <a:pt x="177" y="0"/>
                    </a:moveTo>
                    <a:lnTo>
                      <a:pt x="177" y="0"/>
                    </a:lnTo>
                    <a:lnTo>
                      <a:pt x="177" y="19"/>
                    </a:lnTo>
                    <a:lnTo>
                      <a:pt x="129" y="19"/>
                    </a:lnTo>
                    <a:lnTo>
                      <a:pt x="129" y="19"/>
                    </a:lnTo>
                    <a:lnTo>
                      <a:pt x="177" y="19"/>
                    </a:lnTo>
                    <a:lnTo>
                      <a:pt x="177" y="0"/>
                    </a:lnTo>
                    <a:close/>
                  </a:path>
                </a:pathLst>
              </a:custGeom>
              <a:solidFill>
                <a:srgbClr val="61321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43" name="Freeform 118"/>
              <p:cNvSpPr>
                <a:spLocks noEditPoints="1"/>
              </p:cNvSpPr>
              <p:nvPr/>
            </p:nvSpPr>
            <p:spPr bwMode="auto">
              <a:xfrm>
                <a:off x="4405539" y="3589143"/>
                <a:ext cx="1289183" cy="138387"/>
              </a:xfrm>
              <a:custGeom>
                <a:avLst/>
                <a:gdLst>
                  <a:gd name="T0" fmla="*/ 81 w 177"/>
                  <a:gd name="T1" fmla="*/ 19 h 19"/>
                  <a:gd name="T2" fmla="*/ 62 w 177"/>
                  <a:gd name="T3" fmla="*/ 19 h 19"/>
                  <a:gd name="T4" fmla="*/ 62 w 177"/>
                  <a:gd name="T5" fmla="*/ 19 h 19"/>
                  <a:gd name="T6" fmla="*/ 81 w 177"/>
                  <a:gd name="T7" fmla="*/ 19 h 19"/>
                  <a:gd name="T8" fmla="*/ 81 w 177"/>
                  <a:gd name="T9" fmla="*/ 19 h 19"/>
                  <a:gd name="T10" fmla="*/ 112 w 177"/>
                  <a:gd name="T11" fmla="*/ 19 h 19"/>
                  <a:gd name="T12" fmla="*/ 96 w 177"/>
                  <a:gd name="T13" fmla="*/ 19 h 19"/>
                  <a:gd name="T14" fmla="*/ 96 w 177"/>
                  <a:gd name="T15" fmla="*/ 19 h 19"/>
                  <a:gd name="T16" fmla="*/ 112 w 177"/>
                  <a:gd name="T17" fmla="*/ 19 h 19"/>
                  <a:gd name="T18" fmla="*/ 112 w 177"/>
                  <a:gd name="T19" fmla="*/ 19 h 19"/>
                  <a:gd name="T20" fmla="*/ 0 w 177"/>
                  <a:gd name="T21" fmla="*/ 0 h 19"/>
                  <a:gd name="T22" fmla="*/ 0 w 177"/>
                  <a:gd name="T23" fmla="*/ 0 h 19"/>
                  <a:gd name="T24" fmla="*/ 0 w 177"/>
                  <a:gd name="T25" fmla="*/ 19 h 19"/>
                  <a:gd name="T26" fmla="*/ 48 w 177"/>
                  <a:gd name="T27" fmla="*/ 19 h 19"/>
                  <a:gd name="T28" fmla="*/ 48 w 177"/>
                  <a:gd name="T29" fmla="*/ 19 h 19"/>
                  <a:gd name="T30" fmla="*/ 0 w 177"/>
                  <a:gd name="T31" fmla="*/ 19 h 19"/>
                  <a:gd name="T32" fmla="*/ 0 w 177"/>
                  <a:gd name="T33" fmla="*/ 0 h 19"/>
                  <a:gd name="T34" fmla="*/ 177 w 177"/>
                  <a:gd name="T35" fmla="*/ 0 h 19"/>
                  <a:gd name="T36" fmla="*/ 177 w 177"/>
                  <a:gd name="T37" fmla="*/ 0 h 19"/>
                  <a:gd name="T38" fmla="*/ 177 w 177"/>
                  <a:gd name="T39" fmla="*/ 19 h 19"/>
                  <a:gd name="T40" fmla="*/ 129 w 177"/>
                  <a:gd name="T41" fmla="*/ 19 h 19"/>
                  <a:gd name="T42" fmla="*/ 129 w 177"/>
                  <a:gd name="T43" fmla="*/ 19 h 19"/>
                  <a:gd name="T44" fmla="*/ 177 w 177"/>
                  <a:gd name="T45" fmla="*/ 19 h 19"/>
                  <a:gd name="T46" fmla="*/ 177 w 177"/>
                  <a:gd name="T47"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7" h="19">
                    <a:moveTo>
                      <a:pt x="81" y="19"/>
                    </a:moveTo>
                    <a:lnTo>
                      <a:pt x="62" y="19"/>
                    </a:lnTo>
                    <a:lnTo>
                      <a:pt x="62" y="19"/>
                    </a:lnTo>
                    <a:lnTo>
                      <a:pt x="81" y="19"/>
                    </a:lnTo>
                    <a:lnTo>
                      <a:pt x="81" y="19"/>
                    </a:lnTo>
                    <a:moveTo>
                      <a:pt x="112" y="19"/>
                    </a:moveTo>
                    <a:lnTo>
                      <a:pt x="96" y="19"/>
                    </a:lnTo>
                    <a:lnTo>
                      <a:pt x="96" y="19"/>
                    </a:lnTo>
                    <a:lnTo>
                      <a:pt x="112" y="19"/>
                    </a:lnTo>
                    <a:lnTo>
                      <a:pt x="112" y="19"/>
                    </a:lnTo>
                    <a:moveTo>
                      <a:pt x="0" y="0"/>
                    </a:moveTo>
                    <a:lnTo>
                      <a:pt x="0" y="0"/>
                    </a:lnTo>
                    <a:lnTo>
                      <a:pt x="0" y="19"/>
                    </a:lnTo>
                    <a:lnTo>
                      <a:pt x="48" y="19"/>
                    </a:lnTo>
                    <a:lnTo>
                      <a:pt x="48" y="19"/>
                    </a:lnTo>
                    <a:lnTo>
                      <a:pt x="0" y="19"/>
                    </a:lnTo>
                    <a:lnTo>
                      <a:pt x="0" y="0"/>
                    </a:lnTo>
                    <a:moveTo>
                      <a:pt x="177" y="0"/>
                    </a:moveTo>
                    <a:lnTo>
                      <a:pt x="177" y="0"/>
                    </a:lnTo>
                    <a:lnTo>
                      <a:pt x="177" y="19"/>
                    </a:lnTo>
                    <a:lnTo>
                      <a:pt x="129" y="19"/>
                    </a:lnTo>
                    <a:lnTo>
                      <a:pt x="129" y="19"/>
                    </a:lnTo>
                    <a:lnTo>
                      <a:pt x="177" y="19"/>
                    </a:lnTo>
                    <a:lnTo>
                      <a:pt x="17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grpSp>
        <p:grpSp>
          <p:nvGrpSpPr>
            <p:cNvPr id="15" name="Group 143"/>
            <p:cNvGrpSpPr/>
            <p:nvPr/>
          </p:nvGrpSpPr>
          <p:grpSpPr>
            <a:xfrm>
              <a:off x="2244137" y="1823536"/>
              <a:ext cx="1485891" cy="1532894"/>
              <a:chOff x="4314159" y="2172361"/>
              <a:chExt cx="3580144" cy="3693394"/>
            </a:xfrm>
          </p:grpSpPr>
          <p:grpSp>
            <p:nvGrpSpPr>
              <p:cNvPr id="16" name="Group 145"/>
              <p:cNvGrpSpPr/>
              <p:nvPr/>
            </p:nvGrpSpPr>
            <p:grpSpPr>
              <a:xfrm>
                <a:off x="4314159" y="3683572"/>
                <a:ext cx="3580144" cy="757432"/>
                <a:chOff x="3456780" y="3403600"/>
                <a:chExt cx="4667250" cy="987425"/>
              </a:xfrm>
              <a:solidFill>
                <a:schemeClr val="accent1">
                  <a:lumMod val="40000"/>
                  <a:lumOff val="60000"/>
                </a:schemeClr>
              </a:solidFill>
            </p:grpSpPr>
            <p:sp>
              <p:nvSpPr>
                <p:cNvPr id="30" name="Rectangle 159"/>
                <p:cNvSpPr/>
                <p:nvPr/>
              </p:nvSpPr>
              <p:spPr>
                <a:xfrm>
                  <a:off x="4265611" y="3403600"/>
                  <a:ext cx="3049589" cy="98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Snip Same Side Corner Rectangle 160"/>
                <p:cNvSpPr/>
                <p:nvPr/>
              </p:nvSpPr>
              <p:spPr>
                <a:xfrm>
                  <a:off x="3456780" y="3403600"/>
                  <a:ext cx="4667250" cy="171450"/>
                </a:xfrm>
                <a:prstGeom prst="snip2SameRect">
                  <a:avLst>
                    <a:gd name="adj1" fmla="val 50000"/>
                    <a:gd name="adj2" fmla="val 0"/>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7" name="Rectangle 146"/>
              <p:cNvSpPr/>
              <p:nvPr/>
            </p:nvSpPr>
            <p:spPr>
              <a:xfrm>
                <a:off x="5129129"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Rectangle 147"/>
              <p:cNvSpPr/>
              <p:nvPr/>
            </p:nvSpPr>
            <p:spPr>
              <a:xfrm>
                <a:off x="6440021" y="3870527"/>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 name="Rectangle 148"/>
              <p:cNvSpPr/>
              <p:nvPr/>
            </p:nvSpPr>
            <p:spPr>
              <a:xfrm>
                <a:off x="4934596" y="4470229"/>
                <a:ext cx="2339272" cy="68315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 name="Rectangle 149"/>
              <p:cNvSpPr/>
              <p:nvPr/>
            </p:nvSpPr>
            <p:spPr>
              <a:xfrm>
                <a:off x="5129129"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ectangle 150"/>
              <p:cNvSpPr/>
              <p:nvPr/>
            </p:nvSpPr>
            <p:spPr>
              <a:xfrm>
                <a:off x="6440021" y="4588421"/>
                <a:ext cx="658187" cy="427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22" name="Group 151"/>
              <p:cNvGrpSpPr/>
              <p:nvPr/>
            </p:nvGrpSpPr>
            <p:grpSpPr>
              <a:xfrm>
                <a:off x="4934596" y="5182604"/>
                <a:ext cx="2339272" cy="683151"/>
                <a:chOff x="4265611" y="5357813"/>
                <a:chExt cx="3049589" cy="890588"/>
              </a:xfrm>
              <a:solidFill>
                <a:schemeClr val="accent1"/>
              </a:solidFill>
            </p:grpSpPr>
            <p:sp>
              <p:nvSpPr>
                <p:cNvPr id="28" name="Rectangle 157"/>
                <p:cNvSpPr/>
                <p:nvPr/>
              </p:nvSpPr>
              <p:spPr>
                <a:xfrm>
                  <a:off x="42656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158"/>
                <p:cNvSpPr/>
                <p:nvPr/>
              </p:nvSpPr>
              <p:spPr>
                <a:xfrm>
                  <a:off x="6183311" y="5357813"/>
                  <a:ext cx="1131889" cy="890588"/>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23" name="Rectangle 152"/>
              <p:cNvSpPr/>
              <p:nvPr/>
            </p:nvSpPr>
            <p:spPr>
              <a:xfrm>
                <a:off x="5841200" y="5182604"/>
                <a:ext cx="526062" cy="68315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4" name="Rectangle 153"/>
              <p:cNvSpPr/>
              <p:nvPr/>
            </p:nvSpPr>
            <p:spPr>
              <a:xfrm>
                <a:off x="4934594" y="5183970"/>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5" name="Rectangle 154"/>
              <p:cNvSpPr/>
              <p:nvPr/>
            </p:nvSpPr>
            <p:spPr>
              <a:xfrm>
                <a:off x="6405619" y="5189129"/>
                <a:ext cx="868248" cy="6309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 name="Freeform 155"/>
              <p:cNvSpPr/>
              <p:nvPr/>
            </p:nvSpPr>
            <p:spPr>
              <a:xfrm>
                <a:off x="4406096" y="2172361"/>
                <a:ext cx="3396268" cy="1481984"/>
              </a:xfrm>
              <a:custGeom>
                <a:avLst/>
                <a:gdLst>
                  <a:gd name="connsiteX0" fmla="*/ 2213770 w 4427540"/>
                  <a:gd name="connsiteY0" fmla="*/ 0 h 1931987"/>
                  <a:gd name="connsiteX1" fmla="*/ 4427540 w 4427540"/>
                  <a:gd name="connsiteY1" fmla="*/ 1931987 h 1931987"/>
                  <a:gd name="connsiteX2" fmla="*/ 0 w 4427540"/>
                  <a:gd name="connsiteY2" fmla="*/ 1931987 h 1931987"/>
                  <a:gd name="connsiteX3" fmla="*/ 688976 w 4427540"/>
                  <a:gd name="connsiteY3" fmla="*/ 1330708 h 1931987"/>
                  <a:gd name="connsiteX4" fmla="*/ 688976 w 4427540"/>
                  <a:gd name="connsiteY4" fmla="*/ 585787 h 1931987"/>
                  <a:gd name="connsiteX5" fmla="*/ 1236665 w 4427540"/>
                  <a:gd name="connsiteY5" fmla="*/ 585787 h 1931987"/>
                  <a:gd name="connsiteX6" fmla="*/ 1236665 w 4427540"/>
                  <a:gd name="connsiteY6" fmla="*/ 852733 h 193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7540" h="1931987">
                    <a:moveTo>
                      <a:pt x="2213770" y="0"/>
                    </a:moveTo>
                    <a:lnTo>
                      <a:pt x="4427540" y="1931987"/>
                    </a:lnTo>
                    <a:lnTo>
                      <a:pt x="0" y="1931987"/>
                    </a:lnTo>
                    <a:lnTo>
                      <a:pt x="688976" y="1330708"/>
                    </a:lnTo>
                    <a:lnTo>
                      <a:pt x="688976" y="585787"/>
                    </a:lnTo>
                    <a:lnTo>
                      <a:pt x="1236665" y="585787"/>
                    </a:lnTo>
                    <a:lnTo>
                      <a:pt x="1236665" y="8527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endParaRPr>
              </a:p>
            </p:txBody>
          </p:sp>
          <p:sp>
            <p:nvSpPr>
              <p:cNvPr id="27" name="Rectangle 156"/>
              <p:cNvSpPr/>
              <p:nvPr/>
            </p:nvSpPr>
            <p:spPr>
              <a:xfrm>
                <a:off x="4934594" y="3442644"/>
                <a:ext cx="2339272" cy="993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62" name="组合 61"/>
          <p:cNvGrpSpPr/>
          <p:nvPr/>
        </p:nvGrpSpPr>
        <p:grpSpPr>
          <a:xfrm>
            <a:off x="357833" y="330510"/>
            <a:ext cx="3352855" cy="581149"/>
            <a:chOff x="4662605" y="245621"/>
            <a:chExt cx="3352855" cy="581149"/>
          </a:xfrm>
        </p:grpSpPr>
        <p:grpSp>
          <p:nvGrpSpPr>
            <p:cNvPr id="63" name="组合 62"/>
            <p:cNvGrpSpPr/>
            <p:nvPr/>
          </p:nvGrpSpPr>
          <p:grpSpPr>
            <a:xfrm>
              <a:off x="4662605" y="245621"/>
              <a:ext cx="2424352" cy="581149"/>
              <a:chOff x="7799505" y="1198121"/>
              <a:chExt cx="2424352" cy="581149"/>
            </a:xfrm>
          </p:grpSpPr>
          <p:grpSp>
            <p:nvGrpSpPr>
              <p:cNvPr id="71" name="组合 70"/>
              <p:cNvGrpSpPr/>
              <p:nvPr/>
            </p:nvGrpSpPr>
            <p:grpSpPr>
              <a:xfrm flipH="1">
                <a:off x="7799505" y="1198121"/>
                <a:ext cx="960120" cy="581149"/>
                <a:chOff x="9787459" y="1304801"/>
                <a:chExt cx="960120" cy="581149"/>
              </a:xfrm>
            </p:grpSpPr>
            <p:grpSp>
              <p:nvGrpSpPr>
                <p:cNvPr id="74" name="组合 73"/>
                <p:cNvGrpSpPr/>
                <p:nvPr/>
              </p:nvGrpSpPr>
              <p:grpSpPr>
                <a:xfrm>
                  <a:off x="9858579" y="1340361"/>
                  <a:ext cx="889000" cy="503679"/>
                  <a:chOff x="7378700" y="2527300"/>
                  <a:chExt cx="889000" cy="1090950"/>
                </a:xfrm>
              </p:grpSpPr>
              <p:cxnSp>
                <p:nvCxnSpPr>
                  <p:cNvPr id="77" name="直接连接符 7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5" name="椭圆 7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椭圆 7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2" name="文本框 7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01</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3" name="矩形 72"/>
              <p:cNvSpPr/>
              <p:nvPr/>
            </p:nvSpPr>
            <p:spPr>
              <a:xfrm>
                <a:off x="8383289" y="1263659"/>
                <a:ext cx="1840568" cy="461665"/>
              </a:xfrm>
              <a:prstGeom prst="rect">
                <a:avLst/>
              </a:prstGeom>
            </p:spPr>
            <p:txBody>
              <a:bodyPr wrap="none">
                <a:spAutoFit/>
              </a:bodyPr>
              <a:lstStyle/>
              <a:p>
                <a:r>
                  <a:rPr lang="zh-CN" altLang="en-US" sz="2400" dirty="0"/>
                  <a:t>     功能设计</a:t>
                </a:r>
                <a:endParaRPr lang="zh-CN" altLang="en-US" sz="2400" dirty="0"/>
              </a:p>
            </p:txBody>
          </p:sp>
        </p:grpSp>
        <p:grpSp>
          <p:nvGrpSpPr>
            <p:cNvPr id="64" name="组合 63"/>
            <p:cNvGrpSpPr/>
            <p:nvPr/>
          </p:nvGrpSpPr>
          <p:grpSpPr>
            <a:xfrm flipV="1">
              <a:off x="7060836" y="245621"/>
              <a:ext cx="954624" cy="581149"/>
              <a:chOff x="10658316" y="1304801"/>
              <a:chExt cx="954624" cy="581149"/>
            </a:xfrm>
          </p:grpSpPr>
          <p:grpSp>
            <p:nvGrpSpPr>
              <p:cNvPr id="65" name="组合 64"/>
              <p:cNvGrpSpPr/>
              <p:nvPr/>
            </p:nvGrpSpPr>
            <p:grpSpPr>
              <a:xfrm>
                <a:off x="10736640" y="1358569"/>
                <a:ext cx="876300" cy="507281"/>
                <a:chOff x="8256761" y="2566740"/>
                <a:chExt cx="876300" cy="1098752"/>
              </a:xfrm>
            </p:grpSpPr>
            <p:cxnSp>
              <p:nvCxnSpPr>
                <p:cNvPr id="68" name="直接连接符 6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6" name="椭圆 6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椭圆 6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7"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000"/>
                                        <p:tgtEl>
                                          <p:spTgt spid="3"/>
                                        </p:tgtEl>
                                      </p:cBhvr>
                                    </p:animEffect>
                                    <p:anim calcmode="lin" valueType="num">
                                      <p:cBhvr>
                                        <p:cTn id="14" dur="1000" fill="hold"/>
                                        <p:tgtEl>
                                          <p:spTgt spid="3"/>
                                        </p:tgtEl>
                                        <p:attrNameLst>
                                          <p:attrName>ppt_x</p:attrName>
                                        </p:attrNameLst>
                                      </p:cBhvr>
                                      <p:tavLst>
                                        <p:tav tm="0">
                                          <p:val>
                                            <p:strVal val="#ppt_x"/>
                                          </p:val>
                                        </p:tav>
                                        <p:tav tm="100000">
                                          <p:val>
                                            <p:strVal val="#ppt_x"/>
                                          </p:val>
                                        </p:tav>
                                      </p:tavLst>
                                    </p:anim>
                                    <p:anim calcmode="lin" valueType="num">
                                      <p:cBhvr>
                                        <p:cTn id="15" dur="100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par>
                                <p:cTn id="20" presetID="16" presetClass="entr" presetSubtype="21" fill="hold" nodeType="withEffect">
                                  <p:stCondLst>
                                    <p:cond delay="2000"/>
                                  </p:stCondLst>
                                  <p:childTnLst>
                                    <p:set>
                                      <p:cBhvr>
                                        <p:cTn id="21" dur="1" fill="hold">
                                          <p:stCondLst>
                                            <p:cond delay="0"/>
                                          </p:stCondLst>
                                        </p:cTn>
                                        <p:tgtEl>
                                          <p:spTgt spid="62"/>
                                        </p:tgtEl>
                                        <p:attrNameLst>
                                          <p:attrName>style.visibility</p:attrName>
                                        </p:attrNameLst>
                                      </p:cBhvr>
                                      <p:to>
                                        <p:strVal val="visible"/>
                                      </p:to>
                                    </p:set>
                                    <p:animEffect transition="in" filter="barn(inVertical)">
                                      <p:cBhvr>
                                        <p:cTn id="22" dur="500"/>
                                        <p:tgtEl>
                                          <p:spTgt spid="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61"/>
          <p:cNvGrpSpPr/>
          <p:nvPr/>
        </p:nvGrpSpPr>
        <p:grpSpPr>
          <a:xfrm>
            <a:off x="1201804" y="2497884"/>
            <a:ext cx="2557396" cy="3581532"/>
            <a:chOff x="1139425" y="2919566"/>
            <a:chExt cx="2557396" cy="3581532"/>
          </a:xfrm>
        </p:grpSpPr>
        <p:sp>
          <p:nvSpPr>
            <p:cNvPr id="3" name="TextBox 62"/>
            <p:cNvSpPr txBox="1"/>
            <p:nvPr/>
          </p:nvSpPr>
          <p:spPr>
            <a:xfrm>
              <a:off x="1277104" y="2919566"/>
              <a:ext cx="1826142" cy="584775"/>
            </a:xfrm>
            <a:prstGeom prst="rect">
              <a:avLst/>
            </a:prstGeom>
            <a:noFill/>
          </p:spPr>
          <p:txBody>
            <a:bodyPr wrap="none" rtlCol="0">
              <a:spAutoFit/>
            </a:bodyPr>
            <a:lstStyle/>
            <a:p>
              <a:pPr algn="ctr"/>
              <a:r>
                <a:rPr lang="zh-CN" altLang="en-US" sz="3200" b="1" dirty="0">
                  <a:solidFill>
                    <a:schemeClr val="tx1">
                      <a:lumMod val="65000"/>
                      <a:lumOff val="35000"/>
                    </a:schemeClr>
                  </a:solidFill>
                  <a:latin typeface="Clear Sans" panose="020B0503030202020304" pitchFamily="34" charset="0"/>
                  <a:cs typeface="Clear Sans" panose="020B0503030202020304" pitchFamily="34" charset="0"/>
                </a:rPr>
                <a:t>人机对战</a:t>
              </a:r>
              <a:endParaRPr lang="id-ID" sz="3200" b="1" dirty="0">
                <a:solidFill>
                  <a:schemeClr val="tx1">
                    <a:lumMod val="65000"/>
                    <a:lumOff val="35000"/>
                  </a:schemeClr>
                </a:solidFill>
                <a:latin typeface="Clear Sans" panose="020B0503030202020304" pitchFamily="34" charset="0"/>
                <a:cs typeface="Clear Sans" panose="020B0503030202020304" pitchFamily="34" charset="0"/>
              </a:endParaRPr>
            </a:p>
          </p:txBody>
        </p:sp>
        <p:sp>
          <p:nvSpPr>
            <p:cNvPr id="4" name="Text Placeholder 1"/>
            <p:cNvSpPr txBox="1"/>
            <p:nvPr/>
          </p:nvSpPr>
          <p:spPr>
            <a:xfrm>
              <a:off x="1139425" y="3380353"/>
              <a:ext cx="2557396" cy="3120745"/>
            </a:xfrm>
            <a:prstGeom prst="rect">
              <a:avLst/>
            </a:prstGeom>
          </p:spPr>
          <p:txBody>
            <a:bodyPr vert="horz" lIns="0" tIns="45720" rIns="91440" bIns="45720" rtlCol="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50000"/>
                </a:lnSpc>
                <a:spcBef>
                  <a:spcPts val="0"/>
                </a:spcBef>
                <a:spcAft>
                  <a:spcPts val="0"/>
                </a:spcAft>
                <a:defRPr/>
              </a:pPr>
              <a:r>
                <a:rPr lang="en-US" altLang="zh-CN" sz="2000" b="1" dirty="0">
                  <a:solidFill>
                    <a:schemeClr val="bg1">
                      <a:lumMod val="50000"/>
                    </a:schemeClr>
                  </a:solidFill>
                  <a:latin typeface="Lato Light" panose="020F0302020204030203" pitchFamily="34" charset="0"/>
                  <a:cs typeface="Clear Sans Light" panose="020B0303030202020304" pitchFamily="34" charset="0"/>
                </a:rPr>
                <a:t>1</a:t>
              </a:r>
              <a:r>
                <a:rPr lang="zh-CN" altLang="en-US" sz="2000" b="1" dirty="0">
                  <a:solidFill>
                    <a:schemeClr val="bg1">
                      <a:lumMod val="50000"/>
                    </a:schemeClr>
                  </a:solidFill>
                  <a:latin typeface="Lato Light" panose="020F0302020204030203" pitchFamily="34" charset="0"/>
                  <a:cs typeface="Clear Sans Light" panose="020B0303030202020304" pitchFamily="34" charset="0"/>
                </a:rPr>
                <a:t>、人机对战模式实现了，用户与机器进行五子棋对战。</a:t>
              </a:r>
              <a:endParaRPr lang="en-US" altLang="zh-CN" sz="2000" b="1" dirty="0">
                <a:solidFill>
                  <a:schemeClr val="bg1">
                    <a:lumMod val="50000"/>
                  </a:schemeClr>
                </a:solidFill>
                <a:latin typeface="Lato Light" panose="020F0302020204030203" pitchFamily="34" charset="0"/>
                <a:cs typeface="Clear Sans Light" panose="020B0303030202020304" pitchFamily="34" charset="0"/>
              </a:endParaRPr>
            </a:p>
            <a:p>
              <a:pPr algn="l" fontAlgn="auto">
                <a:lnSpc>
                  <a:spcPct val="150000"/>
                </a:lnSpc>
                <a:spcBef>
                  <a:spcPts val="0"/>
                </a:spcBef>
                <a:spcAft>
                  <a:spcPts val="0"/>
                </a:spcAft>
                <a:defRPr/>
              </a:pPr>
              <a:r>
                <a:rPr lang="en-US" altLang="zh-CN" sz="2000" b="1" dirty="0">
                  <a:solidFill>
                    <a:schemeClr val="bg1">
                      <a:lumMod val="50000"/>
                    </a:schemeClr>
                  </a:solidFill>
                  <a:latin typeface="Lato Light" panose="020F0302020204030203" pitchFamily="34" charset="0"/>
                  <a:cs typeface="Clear Sans Light" panose="020B0303030202020304" pitchFamily="34" charset="0"/>
                </a:rPr>
                <a:t>2</a:t>
              </a:r>
              <a:r>
                <a:rPr lang="zh-CN" altLang="en-US" sz="2000" b="1" dirty="0">
                  <a:solidFill>
                    <a:schemeClr val="bg1">
                      <a:lumMod val="50000"/>
                    </a:schemeClr>
                  </a:solidFill>
                  <a:latin typeface="Lato Light" panose="020F0302020204030203" pitchFamily="34" charset="0"/>
                  <a:cs typeface="Clear Sans Light" panose="020B0303030202020304" pitchFamily="34" charset="0"/>
                </a:rPr>
                <a:t>、可以进行</a:t>
              </a:r>
              <a:r>
                <a:rPr lang="zh-CN" altLang="en-US" sz="2000" b="1" dirty="0">
                  <a:solidFill>
                    <a:schemeClr val="tx1"/>
                  </a:solidFill>
                  <a:latin typeface="Lato Light" panose="020F0302020204030203" pitchFamily="34" charset="0"/>
                  <a:cs typeface="Clear Sans Light" panose="020B0303030202020304" pitchFamily="34" charset="0"/>
                </a:rPr>
                <a:t>难度选择</a:t>
              </a:r>
              <a:r>
                <a:rPr lang="zh-CN" altLang="en-US" sz="2000" b="1" dirty="0">
                  <a:solidFill>
                    <a:schemeClr val="bg1">
                      <a:lumMod val="50000"/>
                    </a:schemeClr>
                  </a:solidFill>
                  <a:latin typeface="Lato Light" panose="020F0302020204030203" pitchFamily="34" charset="0"/>
                  <a:cs typeface="Clear Sans Light" panose="020B0303030202020304" pitchFamily="34" charset="0"/>
                </a:rPr>
                <a:t>，分为：简单模式和普通模式。</a:t>
              </a:r>
              <a:endParaRPr lang="en-US" altLang="zh-CN" sz="2000" b="1" dirty="0">
                <a:solidFill>
                  <a:schemeClr val="bg1">
                    <a:lumMod val="50000"/>
                  </a:schemeClr>
                </a:solidFill>
                <a:latin typeface="Lato Light" panose="020F0302020204030203" pitchFamily="34" charset="0"/>
                <a:cs typeface="Clear Sans Light" panose="020B0303030202020304" pitchFamily="34" charset="0"/>
              </a:endParaRPr>
            </a:p>
          </p:txBody>
        </p:sp>
      </p:grpSp>
      <p:grpSp>
        <p:nvGrpSpPr>
          <p:cNvPr id="5" name="Group 64"/>
          <p:cNvGrpSpPr/>
          <p:nvPr/>
        </p:nvGrpSpPr>
        <p:grpSpPr>
          <a:xfrm>
            <a:off x="4845015" y="2497884"/>
            <a:ext cx="2540070" cy="3118759"/>
            <a:chOff x="1206496" y="2919566"/>
            <a:chExt cx="2441300" cy="2452646"/>
          </a:xfrm>
        </p:grpSpPr>
        <p:sp>
          <p:nvSpPr>
            <p:cNvPr id="6" name="TextBox 65"/>
            <p:cNvSpPr txBox="1"/>
            <p:nvPr/>
          </p:nvSpPr>
          <p:spPr>
            <a:xfrm>
              <a:off x="1277100" y="2919566"/>
              <a:ext cx="1826142" cy="584775"/>
            </a:xfrm>
            <a:prstGeom prst="rect">
              <a:avLst/>
            </a:prstGeom>
            <a:noFill/>
          </p:spPr>
          <p:txBody>
            <a:bodyPr wrap="none" rtlCol="0">
              <a:spAutoFit/>
            </a:bodyPr>
            <a:lstStyle/>
            <a:p>
              <a:pPr algn="ctr"/>
              <a:r>
                <a:rPr lang="zh-CN" altLang="en-US" sz="3200" b="1" dirty="0">
                  <a:solidFill>
                    <a:schemeClr val="tx1">
                      <a:lumMod val="65000"/>
                      <a:lumOff val="35000"/>
                    </a:schemeClr>
                  </a:solidFill>
                  <a:latin typeface="Clear Sans" panose="020B0503030202020304" pitchFamily="34" charset="0"/>
                  <a:cs typeface="Clear Sans" panose="020B0503030202020304" pitchFamily="34" charset="0"/>
                </a:rPr>
                <a:t>人人对战</a:t>
              </a:r>
              <a:endParaRPr lang="id-ID" sz="3200" b="1" dirty="0">
                <a:solidFill>
                  <a:schemeClr val="tx1">
                    <a:lumMod val="65000"/>
                    <a:lumOff val="35000"/>
                  </a:schemeClr>
                </a:solidFill>
                <a:latin typeface="Clear Sans" panose="020B0503030202020304" pitchFamily="34" charset="0"/>
                <a:cs typeface="Clear Sans" panose="020B0503030202020304" pitchFamily="34" charset="0"/>
              </a:endParaRPr>
            </a:p>
          </p:txBody>
        </p:sp>
        <p:sp>
          <p:nvSpPr>
            <p:cNvPr id="7" name="Text Placeholder 1"/>
            <p:cNvSpPr txBox="1"/>
            <p:nvPr/>
          </p:nvSpPr>
          <p:spPr>
            <a:xfrm>
              <a:off x="1206496" y="3211888"/>
              <a:ext cx="2441300" cy="2160324"/>
            </a:xfrm>
            <a:prstGeom prst="rect">
              <a:avLst/>
            </a:prstGeom>
          </p:spPr>
          <p:txBody>
            <a:bodyPr vert="horz" lIns="0" tIns="45720" rIns="91440" bIns="45720" rtlCol="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50000"/>
                </a:lnSpc>
                <a:spcBef>
                  <a:spcPts val="0"/>
                </a:spcBef>
                <a:spcAft>
                  <a:spcPts val="0"/>
                </a:spcAft>
                <a:defRPr/>
              </a:pPr>
              <a:r>
                <a:rPr lang="zh-CN" altLang="en-US" sz="2000" b="1" dirty="0">
                  <a:solidFill>
                    <a:schemeClr val="bg1">
                      <a:lumMod val="50000"/>
                    </a:schemeClr>
                  </a:solidFill>
                  <a:latin typeface="+mn-ea"/>
                  <a:cs typeface="Clear Sans Light" panose="020B0303030202020304" pitchFamily="34" charset="0"/>
                </a:rPr>
                <a:t>人人对战模式也就是本地模式，即</a:t>
              </a:r>
              <a:r>
                <a:rPr lang="zh-CN" altLang="en-US" sz="2000" b="1" dirty="0">
                  <a:solidFill>
                    <a:schemeClr val="tx1"/>
                  </a:solidFill>
                  <a:latin typeface="+mn-ea"/>
                  <a:cs typeface="Clear Sans Light" panose="020B0303030202020304" pitchFamily="34" charset="0"/>
                </a:rPr>
                <a:t>双方都是用户进行本地五子棋对战</a:t>
              </a:r>
              <a:r>
                <a:rPr lang="zh-CN" altLang="en-US" sz="2000" b="1" dirty="0">
                  <a:solidFill>
                    <a:schemeClr val="bg1">
                      <a:lumMod val="50000"/>
                    </a:schemeClr>
                  </a:solidFill>
                  <a:latin typeface="+mn-ea"/>
                  <a:cs typeface="Clear Sans Light" panose="020B0303030202020304" pitchFamily="34" charset="0"/>
                </a:rPr>
                <a:t>。</a:t>
              </a:r>
              <a:endParaRPr lang="en-US" altLang="zh-CN" sz="2000" b="1" dirty="0">
                <a:solidFill>
                  <a:schemeClr val="bg1">
                    <a:lumMod val="50000"/>
                  </a:schemeClr>
                </a:solidFill>
                <a:latin typeface="+mn-ea"/>
                <a:cs typeface="Clear Sans Light" panose="020B0303030202020304" pitchFamily="34" charset="0"/>
              </a:endParaRPr>
            </a:p>
          </p:txBody>
        </p:sp>
      </p:grpSp>
      <p:grpSp>
        <p:nvGrpSpPr>
          <p:cNvPr id="8" name="Group 67"/>
          <p:cNvGrpSpPr/>
          <p:nvPr/>
        </p:nvGrpSpPr>
        <p:grpSpPr>
          <a:xfrm>
            <a:off x="8234594" y="2431163"/>
            <a:ext cx="3124286" cy="3991904"/>
            <a:chOff x="1196979" y="2877161"/>
            <a:chExt cx="2242894" cy="2992783"/>
          </a:xfrm>
        </p:grpSpPr>
        <p:sp>
          <p:nvSpPr>
            <p:cNvPr id="9" name="TextBox 68"/>
            <p:cNvSpPr txBox="1"/>
            <p:nvPr/>
          </p:nvSpPr>
          <p:spPr>
            <a:xfrm>
              <a:off x="1414328" y="2877161"/>
              <a:ext cx="1620957" cy="523220"/>
            </a:xfrm>
            <a:prstGeom prst="rect">
              <a:avLst/>
            </a:prstGeom>
            <a:noFill/>
          </p:spPr>
          <p:txBody>
            <a:bodyPr wrap="none" rtlCol="0">
              <a:spAutoFit/>
            </a:bodyPr>
            <a:lstStyle/>
            <a:p>
              <a:pPr algn="ctr"/>
              <a:r>
                <a:rPr lang="zh-CN" altLang="en-US" sz="2800" b="1" dirty="0">
                  <a:solidFill>
                    <a:schemeClr val="tx1">
                      <a:lumMod val="65000"/>
                      <a:lumOff val="35000"/>
                    </a:schemeClr>
                  </a:solidFill>
                  <a:latin typeface="Clear Sans" panose="020B0503030202020304" pitchFamily="34" charset="0"/>
                  <a:cs typeface="Clear Sans" panose="020B0503030202020304" pitchFamily="34" charset="0"/>
                </a:rPr>
                <a:t>蓝牙对战</a:t>
              </a:r>
              <a:endParaRPr lang="id-ID" sz="2800" b="1" dirty="0">
                <a:solidFill>
                  <a:schemeClr val="tx1">
                    <a:lumMod val="65000"/>
                    <a:lumOff val="35000"/>
                  </a:schemeClr>
                </a:solidFill>
                <a:latin typeface="Clear Sans" panose="020B0503030202020304" pitchFamily="34" charset="0"/>
                <a:cs typeface="Clear Sans" panose="020B0503030202020304" pitchFamily="34" charset="0"/>
              </a:endParaRPr>
            </a:p>
          </p:txBody>
        </p:sp>
        <p:sp>
          <p:nvSpPr>
            <p:cNvPr id="10" name="Text Placeholder 1"/>
            <p:cNvSpPr txBox="1"/>
            <p:nvPr/>
          </p:nvSpPr>
          <p:spPr>
            <a:xfrm>
              <a:off x="1196979" y="3138772"/>
              <a:ext cx="2242894" cy="2731172"/>
            </a:xfrm>
            <a:prstGeom prst="rect">
              <a:avLst/>
            </a:prstGeom>
          </p:spPr>
          <p:txBody>
            <a:bodyPr vert="horz" lIns="0" tIns="45720" rIns="91440" bIns="45720" rtlCol="0" anchor="ctr">
              <a:normAutofit/>
            </a:bodyP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fontAlgn="auto">
                <a:lnSpc>
                  <a:spcPct val="160000"/>
                </a:lnSpc>
                <a:spcBef>
                  <a:spcPts val="0"/>
                </a:spcBef>
                <a:spcAft>
                  <a:spcPts val="0"/>
                </a:spcAft>
                <a:defRPr/>
              </a:pPr>
              <a:r>
                <a:rPr lang="en-US" altLang="zh-CN" sz="1800" b="1" dirty="0">
                  <a:solidFill>
                    <a:schemeClr val="bg1">
                      <a:lumMod val="50000"/>
                    </a:schemeClr>
                  </a:solidFill>
                  <a:latin typeface="+mn-ea"/>
                  <a:cs typeface="Clear Sans Light" panose="020B0303030202020304" pitchFamily="34" charset="0"/>
                </a:rPr>
                <a:t>1</a:t>
              </a:r>
              <a:r>
                <a:rPr lang="zh-CN" altLang="en-US" sz="1800" b="1" dirty="0">
                  <a:solidFill>
                    <a:schemeClr val="bg1">
                      <a:lumMod val="50000"/>
                    </a:schemeClr>
                  </a:solidFill>
                  <a:latin typeface="+mn-ea"/>
                  <a:cs typeface="Clear Sans Light" panose="020B0303030202020304" pitchFamily="34" charset="0"/>
                </a:rPr>
                <a:t>、该</a:t>
              </a:r>
              <a:r>
                <a:rPr lang="en-US" altLang="zh-CN" sz="1800" b="1" dirty="0">
                  <a:solidFill>
                    <a:schemeClr val="bg1">
                      <a:lumMod val="50000"/>
                    </a:schemeClr>
                  </a:solidFill>
                  <a:latin typeface="+mn-ea"/>
                  <a:cs typeface="Clear Sans Light" panose="020B0303030202020304" pitchFamily="34" charset="0"/>
                </a:rPr>
                <a:t>app</a:t>
              </a:r>
              <a:r>
                <a:rPr lang="zh-CN" altLang="en-US" sz="1800" b="1" dirty="0">
                  <a:solidFill>
                    <a:schemeClr val="bg1">
                      <a:lumMod val="50000"/>
                    </a:schemeClr>
                  </a:solidFill>
                  <a:latin typeface="+mn-ea"/>
                  <a:cs typeface="Clear Sans Light" panose="020B0303030202020304" pitchFamily="34" charset="0"/>
                </a:rPr>
                <a:t>可以通过</a:t>
              </a:r>
              <a:r>
                <a:rPr lang="zh-CN" altLang="en-US" sz="1800" b="1" dirty="0">
                  <a:solidFill>
                    <a:schemeClr val="tx1"/>
                  </a:solidFill>
                  <a:latin typeface="+mn-ea"/>
                  <a:cs typeface="Clear Sans Light" panose="020B0303030202020304" pitchFamily="34" charset="0"/>
                </a:rPr>
                <a:t>蓝牙</a:t>
              </a:r>
              <a:r>
                <a:rPr lang="zh-CN" altLang="en-US" sz="1800" b="1" dirty="0">
                  <a:solidFill>
                    <a:schemeClr val="bg1">
                      <a:lumMod val="50000"/>
                    </a:schemeClr>
                  </a:solidFill>
                  <a:latin typeface="+mn-ea"/>
                  <a:cs typeface="Clear Sans Light" panose="020B0303030202020304" pitchFamily="34" charset="0"/>
                </a:rPr>
                <a:t>自动</a:t>
              </a:r>
              <a:r>
                <a:rPr lang="zh-CN" altLang="en-US" sz="1800" b="1" dirty="0">
                  <a:solidFill>
                    <a:schemeClr val="tx1"/>
                  </a:solidFill>
                  <a:latin typeface="+mn-ea"/>
                  <a:cs typeface="Clear Sans Light" panose="020B0303030202020304" pitchFamily="34" charset="0"/>
                </a:rPr>
                <a:t>搜索</a:t>
              </a:r>
              <a:r>
                <a:rPr lang="zh-CN" altLang="en-US" sz="1800" b="1" dirty="0">
                  <a:solidFill>
                    <a:schemeClr val="bg1">
                      <a:lumMod val="50000"/>
                    </a:schemeClr>
                  </a:solidFill>
                  <a:latin typeface="+mn-ea"/>
                  <a:cs typeface="Clear Sans Light" panose="020B0303030202020304" pitchFamily="34" charset="0"/>
                </a:rPr>
                <a:t>周围其他使用该</a:t>
              </a:r>
              <a:r>
                <a:rPr lang="en-US" altLang="zh-CN" sz="1800" b="1" dirty="0">
                  <a:solidFill>
                    <a:schemeClr val="bg1">
                      <a:lumMod val="50000"/>
                    </a:schemeClr>
                  </a:solidFill>
                  <a:latin typeface="+mn-ea"/>
                  <a:cs typeface="Clear Sans Light" panose="020B0303030202020304" pitchFamily="34" charset="0"/>
                </a:rPr>
                <a:t>app</a:t>
              </a:r>
              <a:r>
                <a:rPr lang="zh-CN" altLang="en-US" sz="1800" b="1" dirty="0">
                  <a:solidFill>
                    <a:schemeClr val="bg1">
                      <a:lumMod val="50000"/>
                    </a:schemeClr>
                  </a:solidFill>
                  <a:latin typeface="+mn-ea"/>
                  <a:cs typeface="Clear Sans Light" panose="020B0303030202020304" pitchFamily="34" charset="0"/>
                </a:rPr>
                <a:t>的手机，用户可以选择其中一个</a:t>
              </a:r>
              <a:r>
                <a:rPr lang="en-US" altLang="zh-CN" sz="1800" b="1" dirty="0">
                  <a:solidFill>
                    <a:schemeClr val="bg1">
                      <a:lumMod val="50000"/>
                    </a:schemeClr>
                  </a:solidFill>
                  <a:latin typeface="+mn-ea"/>
                  <a:cs typeface="Clear Sans Light" panose="020B0303030202020304" pitchFamily="34" charset="0"/>
                </a:rPr>
                <a:t>app</a:t>
              </a:r>
              <a:r>
                <a:rPr lang="zh-CN" altLang="en-US" sz="1800" b="1" dirty="0">
                  <a:solidFill>
                    <a:schemeClr val="bg1">
                      <a:lumMod val="50000"/>
                    </a:schemeClr>
                  </a:solidFill>
                  <a:latin typeface="+mn-ea"/>
                  <a:cs typeface="Clear Sans Light" panose="020B0303030202020304" pitchFamily="34" charset="0"/>
                </a:rPr>
                <a:t>发起对战的要求（也就是蓝牙配对），被发起方</a:t>
              </a:r>
              <a:r>
                <a:rPr lang="en-US" altLang="zh-CN" sz="1800" b="1" dirty="0">
                  <a:solidFill>
                    <a:schemeClr val="bg1">
                      <a:lumMod val="50000"/>
                    </a:schemeClr>
                  </a:solidFill>
                  <a:latin typeface="+mn-ea"/>
                  <a:cs typeface="Clear Sans Light" panose="020B0303030202020304" pitchFamily="34" charset="0"/>
                </a:rPr>
                <a:t>(</a:t>
              </a:r>
              <a:r>
                <a:rPr lang="zh-CN" altLang="en-US" sz="1800" b="1" dirty="0">
                  <a:solidFill>
                    <a:schemeClr val="bg1">
                      <a:lumMod val="50000"/>
                    </a:schemeClr>
                  </a:solidFill>
                  <a:latin typeface="+mn-ea"/>
                  <a:cs typeface="Clear Sans Light" panose="020B0303030202020304" pitchFamily="34" charset="0"/>
                </a:rPr>
                <a:t>对方</a:t>
              </a:r>
              <a:r>
                <a:rPr lang="en-US" altLang="zh-CN" sz="1800" b="1" dirty="0">
                  <a:solidFill>
                    <a:schemeClr val="bg1">
                      <a:lumMod val="50000"/>
                    </a:schemeClr>
                  </a:solidFill>
                  <a:latin typeface="+mn-ea"/>
                  <a:cs typeface="Clear Sans Light" panose="020B0303030202020304" pitchFamily="34" charset="0"/>
                </a:rPr>
                <a:t>)</a:t>
              </a:r>
              <a:r>
                <a:rPr lang="zh-CN" altLang="en-US" sz="1800" b="1" dirty="0">
                  <a:solidFill>
                    <a:schemeClr val="bg1">
                      <a:lumMod val="50000"/>
                    </a:schemeClr>
                  </a:solidFill>
                  <a:latin typeface="+mn-ea"/>
                  <a:cs typeface="Clear Sans Light" panose="020B0303030202020304" pitchFamily="34" charset="0"/>
                </a:rPr>
                <a:t>可以选择接受和拒绝。</a:t>
              </a:r>
              <a:endParaRPr lang="en-US" altLang="zh-CN" sz="1800" b="1" dirty="0">
                <a:solidFill>
                  <a:schemeClr val="bg1">
                    <a:lumMod val="50000"/>
                  </a:schemeClr>
                </a:solidFill>
                <a:latin typeface="+mn-ea"/>
                <a:cs typeface="Clear Sans Light" panose="020B0303030202020304" pitchFamily="34" charset="0"/>
              </a:endParaRPr>
            </a:p>
            <a:p>
              <a:pPr algn="l" fontAlgn="auto">
                <a:lnSpc>
                  <a:spcPct val="160000"/>
                </a:lnSpc>
                <a:spcBef>
                  <a:spcPts val="0"/>
                </a:spcBef>
                <a:spcAft>
                  <a:spcPts val="0"/>
                </a:spcAft>
                <a:defRPr/>
              </a:pPr>
              <a:r>
                <a:rPr lang="en-US" altLang="zh-CN" sz="1800" b="1" dirty="0">
                  <a:solidFill>
                    <a:schemeClr val="bg1">
                      <a:lumMod val="50000"/>
                    </a:schemeClr>
                  </a:solidFill>
                  <a:latin typeface="+mn-ea"/>
                  <a:cs typeface="Clear Sans Light" panose="020B0303030202020304" pitchFamily="34" charset="0"/>
                </a:rPr>
                <a:t>2</a:t>
              </a:r>
              <a:r>
                <a:rPr lang="zh-CN" altLang="en-US" sz="1800" b="1" dirty="0">
                  <a:solidFill>
                    <a:schemeClr val="bg1">
                      <a:lumMod val="50000"/>
                    </a:schemeClr>
                  </a:solidFill>
                  <a:latin typeface="+mn-ea"/>
                  <a:cs typeface="Clear Sans Light" panose="020B0303030202020304" pitchFamily="34" charset="0"/>
                </a:rPr>
                <a:t>、可以查看</a:t>
              </a:r>
              <a:r>
                <a:rPr lang="zh-CN" altLang="en-US" sz="1800" b="1" dirty="0">
                  <a:solidFill>
                    <a:schemeClr val="tx1"/>
                  </a:solidFill>
                  <a:latin typeface="+mn-ea"/>
                  <a:cs typeface="Clear Sans Light" panose="020B0303030202020304" pitchFamily="34" charset="0"/>
                </a:rPr>
                <a:t>配对情况</a:t>
              </a:r>
              <a:r>
                <a:rPr lang="zh-CN" altLang="en-US" sz="1800" b="1" dirty="0">
                  <a:solidFill>
                    <a:schemeClr val="bg1">
                      <a:lumMod val="50000"/>
                    </a:schemeClr>
                  </a:solidFill>
                  <a:latin typeface="+mn-ea"/>
                  <a:cs typeface="Clear Sans Light" panose="020B0303030202020304" pitchFamily="34" charset="0"/>
                </a:rPr>
                <a:t>和玩家的</a:t>
              </a:r>
              <a:r>
                <a:rPr lang="en-US" altLang="zh-CN" sz="1800" b="1" dirty="0">
                  <a:solidFill>
                    <a:schemeClr val="bg1">
                      <a:lumMod val="50000"/>
                    </a:schemeClr>
                  </a:solidFill>
                  <a:latin typeface="+mn-ea"/>
                  <a:cs typeface="Clear Sans Light" panose="020B0303030202020304" pitchFamily="34" charset="0"/>
                </a:rPr>
                <a:t>id</a:t>
              </a:r>
              <a:r>
                <a:rPr lang="zh-CN" altLang="en-US" sz="1800" b="1" dirty="0">
                  <a:solidFill>
                    <a:schemeClr val="bg1">
                      <a:lumMod val="50000"/>
                    </a:schemeClr>
                  </a:solidFill>
                  <a:latin typeface="+mn-ea"/>
                  <a:cs typeface="Clear Sans Light" panose="020B0303030202020304" pitchFamily="34" charset="0"/>
                </a:rPr>
                <a:t>，并提示是否配对成功。</a:t>
              </a:r>
              <a:endParaRPr lang="en-US" altLang="zh-CN" sz="1800" b="1" dirty="0">
                <a:solidFill>
                  <a:schemeClr val="bg1">
                    <a:lumMod val="50000"/>
                  </a:schemeClr>
                </a:solidFill>
                <a:latin typeface="+mn-ea"/>
                <a:cs typeface="Clear Sans Light" panose="020B0303030202020304" pitchFamily="34" charset="0"/>
              </a:endParaRPr>
            </a:p>
          </p:txBody>
        </p:sp>
      </p:grpSp>
      <p:sp>
        <p:nvSpPr>
          <p:cNvPr id="21" name="Oval 80"/>
          <p:cNvSpPr/>
          <p:nvPr/>
        </p:nvSpPr>
        <p:spPr>
          <a:xfrm>
            <a:off x="1775393" y="1533203"/>
            <a:ext cx="923827" cy="923827"/>
          </a:xfrm>
          <a:prstGeom prst="ellipse">
            <a:avLst/>
          </a:prstGeom>
          <a:solidFill>
            <a:srgbClr val="9BA1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Oval 83"/>
          <p:cNvSpPr/>
          <p:nvPr/>
        </p:nvSpPr>
        <p:spPr>
          <a:xfrm>
            <a:off x="5516369" y="1451923"/>
            <a:ext cx="923827" cy="923827"/>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Oval 86"/>
          <p:cNvSpPr/>
          <p:nvPr/>
        </p:nvSpPr>
        <p:spPr>
          <a:xfrm>
            <a:off x="9200079" y="1431603"/>
            <a:ext cx="926634" cy="92382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文本框 39"/>
          <p:cNvSpPr txBox="1"/>
          <p:nvPr/>
        </p:nvSpPr>
        <p:spPr>
          <a:xfrm>
            <a:off x="2001826" y="1562455"/>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1</a:t>
            </a:r>
            <a:endParaRPr lang="zh-CN" altLang="en-US" sz="4400" b="1" dirty="0">
              <a:solidFill>
                <a:schemeClr val="bg1"/>
              </a:solidFill>
              <a:latin typeface="Gungsuh" panose="02030600000101010101" pitchFamily="18" charset="-127"/>
              <a:ea typeface="Gungsuh" panose="02030600000101010101" pitchFamily="18" charset="-127"/>
            </a:endParaRPr>
          </a:p>
        </p:txBody>
      </p:sp>
      <p:sp>
        <p:nvSpPr>
          <p:cNvPr id="41" name="文本框 40"/>
          <p:cNvSpPr txBox="1"/>
          <p:nvPr/>
        </p:nvSpPr>
        <p:spPr>
          <a:xfrm>
            <a:off x="5731510" y="1487115"/>
            <a:ext cx="383540"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2</a:t>
            </a:r>
            <a:endParaRPr lang="zh-CN" altLang="en-US" sz="4400" b="1" dirty="0">
              <a:solidFill>
                <a:schemeClr val="bg1"/>
              </a:solidFill>
              <a:latin typeface="Gungsuh" panose="02030600000101010101" pitchFamily="18" charset="-127"/>
              <a:ea typeface="Gungsuh" panose="02030600000101010101" pitchFamily="18" charset="-127"/>
            </a:endParaRPr>
          </a:p>
        </p:txBody>
      </p:sp>
      <p:grpSp>
        <p:nvGrpSpPr>
          <p:cNvPr id="60" name="组合 59"/>
          <p:cNvGrpSpPr/>
          <p:nvPr/>
        </p:nvGrpSpPr>
        <p:grpSpPr>
          <a:xfrm>
            <a:off x="734846" y="377263"/>
            <a:ext cx="2487494" cy="581149"/>
            <a:chOff x="4662605" y="245621"/>
            <a:chExt cx="2487494" cy="581149"/>
          </a:xfrm>
        </p:grpSpPr>
        <p:grpSp>
          <p:nvGrpSpPr>
            <p:cNvPr id="61" name="组合 60"/>
            <p:cNvGrpSpPr/>
            <p:nvPr/>
          </p:nvGrpSpPr>
          <p:grpSpPr>
            <a:xfrm>
              <a:off x="4662605" y="245621"/>
              <a:ext cx="2089646" cy="581149"/>
              <a:chOff x="7799505" y="1198121"/>
              <a:chExt cx="2089646" cy="581149"/>
            </a:xfrm>
          </p:grpSpPr>
          <p:grpSp>
            <p:nvGrpSpPr>
              <p:cNvPr id="69" name="组合 68"/>
              <p:cNvGrpSpPr/>
              <p:nvPr/>
            </p:nvGrpSpPr>
            <p:grpSpPr>
              <a:xfrm flipH="1">
                <a:off x="7799505" y="1198121"/>
                <a:ext cx="960120" cy="581149"/>
                <a:chOff x="9787459" y="1304801"/>
                <a:chExt cx="960120" cy="581149"/>
              </a:xfrm>
            </p:grpSpPr>
            <p:grpSp>
              <p:nvGrpSpPr>
                <p:cNvPr id="72" name="组合 71"/>
                <p:cNvGrpSpPr/>
                <p:nvPr/>
              </p:nvGrpSpPr>
              <p:grpSpPr>
                <a:xfrm>
                  <a:off x="9858579" y="1340361"/>
                  <a:ext cx="889000" cy="503679"/>
                  <a:chOff x="7378700" y="2527300"/>
                  <a:chExt cx="889000" cy="1090950"/>
                </a:xfrm>
              </p:grpSpPr>
              <p:cxnSp>
                <p:nvCxnSpPr>
                  <p:cNvPr id="75" name="直接连接符 74"/>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73" name="椭圆 72"/>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椭圆 73"/>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0" name="文本框 69"/>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01</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71" name="矩形 70"/>
              <p:cNvSpPr/>
              <p:nvPr/>
            </p:nvSpPr>
            <p:spPr>
              <a:xfrm>
                <a:off x="8473379" y="1266629"/>
                <a:ext cx="1415772" cy="461665"/>
              </a:xfrm>
              <a:prstGeom prst="rect">
                <a:avLst/>
              </a:prstGeom>
            </p:spPr>
            <p:txBody>
              <a:bodyPr wrap="none">
                <a:spAutoFit/>
              </a:bodyPr>
              <a:lstStyle/>
              <a:p>
                <a:r>
                  <a:rPr lang="zh-CN" altLang="en-US" sz="2400" dirty="0"/>
                  <a:t>模式设计</a:t>
                </a:r>
                <a:endParaRPr lang="zh-CN" altLang="en-US" sz="2400" dirty="0"/>
              </a:p>
            </p:txBody>
          </p:sp>
        </p:grpSp>
        <p:grpSp>
          <p:nvGrpSpPr>
            <p:cNvPr id="62" name="组合 61"/>
            <p:cNvGrpSpPr/>
            <p:nvPr/>
          </p:nvGrpSpPr>
          <p:grpSpPr>
            <a:xfrm flipV="1">
              <a:off x="6189979" y="245621"/>
              <a:ext cx="960120" cy="581149"/>
              <a:chOff x="9787459" y="1304801"/>
              <a:chExt cx="960120" cy="581149"/>
            </a:xfrm>
          </p:grpSpPr>
          <p:grpSp>
            <p:nvGrpSpPr>
              <p:cNvPr id="63" name="组合 62"/>
              <p:cNvGrpSpPr/>
              <p:nvPr/>
            </p:nvGrpSpPr>
            <p:grpSpPr>
              <a:xfrm>
                <a:off x="9858579" y="1340361"/>
                <a:ext cx="889000" cy="503679"/>
                <a:chOff x="7378700" y="2527300"/>
                <a:chExt cx="889000" cy="1090950"/>
              </a:xfrm>
            </p:grpSpPr>
            <p:cxnSp>
              <p:nvCxnSpPr>
                <p:cNvPr id="66" name="直接连接符 65"/>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4" name="椭圆 63"/>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椭圆 64"/>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78" name="文本框 77"/>
          <p:cNvSpPr txBox="1"/>
          <p:nvPr/>
        </p:nvSpPr>
        <p:spPr>
          <a:xfrm>
            <a:off x="9408465" y="1477167"/>
            <a:ext cx="384705" cy="769441"/>
          </a:xfrm>
          <a:prstGeom prst="rect">
            <a:avLst/>
          </a:prstGeom>
          <a:noFill/>
        </p:spPr>
        <p:txBody>
          <a:bodyPr wrap="square" rtlCol="0">
            <a:spAutoFit/>
          </a:bodyPr>
          <a:lstStyle/>
          <a:p>
            <a:r>
              <a:rPr lang="en-US" altLang="zh-CN" sz="4400" b="1" dirty="0">
                <a:solidFill>
                  <a:schemeClr val="bg1"/>
                </a:solidFill>
                <a:latin typeface="Gungsuh" panose="02030600000101010101" pitchFamily="18" charset="-127"/>
                <a:ea typeface="Gungsuh" panose="02030600000101010101" pitchFamily="18" charset="-127"/>
              </a:rPr>
              <a:t>3</a:t>
            </a:r>
            <a:endParaRPr lang="zh-CN" altLang="en-US" sz="4400" b="1" dirty="0">
              <a:solidFill>
                <a:schemeClr val="bg1"/>
              </a:solidFill>
              <a:latin typeface="Gungsuh" panose="02030600000101010101" pitchFamily="18" charset="-127"/>
              <a:ea typeface="Gungsuh" panose="02030600000101010101" pitchFamily="18" charset="-127"/>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6" presetClass="entr" presetSubtype="21" fill="hold" nodeType="withEffect">
                                  <p:stCondLst>
                                    <p:cond delay="2000"/>
                                  </p:stCondLst>
                                  <p:childTnLst>
                                    <p:set>
                                      <p:cBhvr>
                                        <p:cTn id="17" dur="1" fill="hold">
                                          <p:stCondLst>
                                            <p:cond delay="0"/>
                                          </p:stCondLst>
                                        </p:cTn>
                                        <p:tgtEl>
                                          <p:spTgt spid="60"/>
                                        </p:tgtEl>
                                        <p:attrNameLst>
                                          <p:attrName>style.visibility</p:attrName>
                                        </p:attrNameLst>
                                      </p:cBhvr>
                                      <p:to>
                                        <p:strVal val="visible"/>
                                      </p:to>
                                    </p:set>
                                    <p:animEffect transition="in" filter="barn(inVertical)">
                                      <p:cBhvr>
                                        <p:cTn id="18"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Elbow Connector 18"/>
          <p:cNvCxnSpPr/>
          <p:nvPr/>
        </p:nvCxnSpPr>
        <p:spPr>
          <a:xfrm rot="10800000" flipV="1">
            <a:off x="3892403" y="1544540"/>
            <a:ext cx="866412" cy="727061"/>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 name="Elbow Connector 19"/>
          <p:cNvCxnSpPr>
            <a:stCxn id="28" idx="1"/>
          </p:cNvCxnSpPr>
          <p:nvPr/>
        </p:nvCxnSpPr>
        <p:spPr>
          <a:xfrm rot="10800000">
            <a:off x="3902693" y="2660925"/>
            <a:ext cx="877146" cy="722484"/>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5" name="Group 3"/>
          <p:cNvGrpSpPr/>
          <p:nvPr/>
        </p:nvGrpSpPr>
        <p:grpSpPr>
          <a:xfrm>
            <a:off x="6798639" y="1183772"/>
            <a:ext cx="877740" cy="681486"/>
            <a:chOff x="7339659" y="2115952"/>
            <a:chExt cx="877740" cy="681486"/>
          </a:xfrm>
        </p:grpSpPr>
        <p:cxnSp>
          <p:nvCxnSpPr>
            <p:cNvPr id="6" name="Elbow Connector 21"/>
            <p:cNvCxnSpPr>
              <a:stCxn id="13" idx="1"/>
              <a:endCxn id="18" idx="3"/>
            </p:cNvCxnSpPr>
            <p:nvPr/>
          </p:nvCxnSpPr>
          <p:spPr>
            <a:xfrm rot="10800000" flipV="1">
              <a:off x="7339659" y="2115952"/>
              <a:ext cx="877740" cy="342046"/>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 name="Elbow Connector 22"/>
            <p:cNvCxnSpPr>
              <a:stCxn id="38" idx="1"/>
              <a:endCxn id="18" idx="3"/>
            </p:cNvCxnSpPr>
            <p:nvPr/>
          </p:nvCxnSpPr>
          <p:spPr>
            <a:xfrm rot="10800000">
              <a:off x="7339659" y="2457998"/>
              <a:ext cx="877740" cy="339440"/>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8" name="Group 5"/>
          <p:cNvGrpSpPr/>
          <p:nvPr/>
        </p:nvGrpSpPr>
        <p:grpSpPr>
          <a:xfrm>
            <a:off x="6798639" y="2858883"/>
            <a:ext cx="911202" cy="849384"/>
            <a:chOff x="7339659" y="3791063"/>
            <a:chExt cx="911202" cy="849384"/>
          </a:xfrm>
        </p:grpSpPr>
        <p:cxnSp>
          <p:nvCxnSpPr>
            <p:cNvPr id="9" name="Elbow Connector 23"/>
            <p:cNvCxnSpPr>
              <a:stCxn id="43" idx="1"/>
              <a:endCxn id="28" idx="3"/>
            </p:cNvCxnSpPr>
            <p:nvPr/>
          </p:nvCxnSpPr>
          <p:spPr>
            <a:xfrm rot="10800000" flipV="1">
              <a:off x="7339659" y="3791063"/>
              <a:ext cx="911202" cy="524523"/>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0" name="Elbow Connector 24"/>
            <p:cNvCxnSpPr>
              <a:stCxn id="48" idx="1"/>
              <a:endCxn id="28" idx="3"/>
            </p:cNvCxnSpPr>
            <p:nvPr/>
          </p:nvCxnSpPr>
          <p:spPr>
            <a:xfrm rot="10800000">
              <a:off x="7339659" y="4315587"/>
              <a:ext cx="877740" cy="324860"/>
            </a:xfrm>
            <a:prstGeom prst="bentConnector3">
              <a:avLst>
                <a:gd name="adj1" fmla="val 50000"/>
              </a:avLst>
            </a:prstGeom>
            <a:ln w="19050">
              <a:solidFill>
                <a:schemeClr val="bg1">
                  <a:lumMod val="6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sp>
        <p:nvSpPr>
          <p:cNvPr id="11" name="TextBox 33"/>
          <p:cNvSpPr txBox="1"/>
          <p:nvPr/>
        </p:nvSpPr>
        <p:spPr>
          <a:xfrm>
            <a:off x="1334099" y="4377031"/>
            <a:ext cx="9144000" cy="1704890"/>
          </a:xfrm>
          <a:prstGeom prst="rect">
            <a:avLst/>
          </a:prstGeom>
          <a:noFill/>
        </p:spPr>
        <p:txBody>
          <a:bodyPr wrap="square" rtlCol="0">
            <a:spAutoFit/>
          </a:bodyPr>
          <a:lstStyle/>
          <a:p>
            <a:pPr algn="just">
              <a:lnSpc>
                <a:spcPct val="150000"/>
              </a:lnSpc>
            </a:pPr>
            <a:r>
              <a:rPr lang="zh-CN" altLang="en-US" dirty="0">
                <a:solidFill>
                  <a:schemeClr val="tx1">
                    <a:lumMod val="65000"/>
                    <a:lumOff val="35000"/>
                  </a:schemeClr>
                </a:solidFill>
                <a:latin typeface="Lato Light" panose="020F0302020204030203" pitchFamily="34" charset="0"/>
                <a:ea typeface="Open Sans" panose="020B0606030504020204" pitchFamily="34" charset="0"/>
                <a:cs typeface="Open Sans" panose="020B0606030504020204" pitchFamily="34" charset="0"/>
              </a:rPr>
              <a:t>          玩家打开游戏软件之后就可以进行选择模式，然后进入模式界面进行游戏了。当游戏开始界面出现之后，就可以根据自己的棋子颜色进行对弈了，每次只能下一子，玩家进行点击下棋，根据自己合适的走法来击败对手。程序进行棋局的判断，若是达到某方胜出条件时，判定游戏结束。游戏途中可以悔棋和重玩儿。</a:t>
            </a:r>
            <a:endParaRPr lang="id-ID" dirty="0">
              <a:solidFill>
                <a:schemeClr val="tx1">
                  <a:lumMod val="65000"/>
                  <a:lumOff val="35000"/>
                </a:schemeClr>
              </a:solidFill>
              <a:latin typeface="Lato Light" panose="020F0302020204030203" pitchFamily="34" charset="0"/>
              <a:ea typeface="Open Sans" panose="020B0606030504020204" pitchFamily="34" charset="0"/>
              <a:cs typeface="Open Sans" panose="020B0606030504020204" pitchFamily="34" charset="0"/>
            </a:endParaRPr>
          </a:p>
        </p:txBody>
      </p:sp>
      <p:grpSp>
        <p:nvGrpSpPr>
          <p:cNvPr id="12" name="Group 70"/>
          <p:cNvGrpSpPr/>
          <p:nvPr/>
        </p:nvGrpSpPr>
        <p:grpSpPr>
          <a:xfrm>
            <a:off x="7676379" y="944571"/>
            <a:ext cx="2018801" cy="464239"/>
            <a:chOff x="8217399" y="1876751"/>
            <a:chExt cx="2018801" cy="464239"/>
          </a:xfrm>
        </p:grpSpPr>
        <p:sp>
          <p:nvSpPr>
            <p:cNvPr id="13" name="Rounded Rectangle 10"/>
            <p:cNvSpPr/>
            <p:nvPr/>
          </p:nvSpPr>
          <p:spPr>
            <a:xfrm>
              <a:off x="8217399" y="1890914"/>
              <a:ext cx="2018801" cy="450076"/>
            </a:xfrm>
            <a:prstGeom prst="roundRect">
              <a:avLst>
                <a:gd name="adj" fmla="val 726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bg-BG"/>
            </a:p>
          </p:txBody>
        </p:sp>
        <p:sp>
          <p:nvSpPr>
            <p:cNvPr id="15" name="TextBox 46"/>
            <p:cNvSpPr txBox="1"/>
            <p:nvPr/>
          </p:nvSpPr>
          <p:spPr>
            <a:xfrm>
              <a:off x="8763761" y="1876751"/>
              <a:ext cx="877163" cy="463588"/>
            </a:xfrm>
            <a:prstGeom prst="rect">
              <a:avLst/>
            </a:prstGeom>
            <a:noFill/>
          </p:spPr>
          <p:txBody>
            <a:bodyPr wrap="none" rtlCol="0">
              <a:spAutoFit/>
            </a:bodyPr>
            <a:lstStyle/>
            <a:p>
              <a:pPr algn="ctr">
                <a:lnSpc>
                  <a:spcPct val="150000"/>
                </a:lnSpc>
              </a:pPr>
              <a:r>
                <a:rPr lang="zh-CN" altLang="en-US"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玩家一</a:t>
              </a:r>
              <a:endParaRPr lang="en-US"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endParaRPr>
            </a:p>
          </p:txBody>
        </p:sp>
      </p:grpSp>
      <p:grpSp>
        <p:nvGrpSpPr>
          <p:cNvPr id="17" name="Group 26"/>
          <p:cNvGrpSpPr/>
          <p:nvPr/>
        </p:nvGrpSpPr>
        <p:grpSpPr>
          <a:xfrm>
            <a:off x="4779838" y="1207908"/>
            <a:ext cx="2018801" cy="635819"/>
            <a:chOff x="5320858" y="2140088"/>
            <a:chExt cx="2018801" cy="635819"/>
          </a:xfrm>
        </p:grpSpPr>
        <p:sp>
          <p:nvSpPr>
            <p:cNvPr id="18" name="Rounded Rectangle 2"/>
            <p:cNvSpPr/>
            <p:nvPr/>
          </p:nvSpPr>
          <p:spPr>
            <a:xfrm>
              <a:off x="5320858" y="2140088"/>
              <a:ext cx="2018801" cy="635819"/>
            </a:xfrm>
            <a:prstGeom prst="roundRect">
              <a:avLst>
                <a:gd name="adj" fmla="val 7260"/>
              </a:avLst>
            </a:prstGeom>
            <a:solidFill>
              <a:srgbClr val="9BA1A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bg-BG"/>
            </a:p>
          </p:txBody>
        </p:sp>
        <p:sp>
          <p:nvSpPr>
            <p:cNvPr id="20" name="TextBox 49"/>
            <p:cNvSpPr txBox="1"/>
            <p:nvPr/>
          </p:nvSpPr>
          <p:spPr>
            <a:xfrm>
              <a:off x="5626657" y="2145108"/>
              <a:ext cx="1321196" cy="504882"/>
            </a:xfrm>
            <a:prstGeom prst="rect">
              <a:avLst/>
            </a:prstGeom>
            <a:noFill/>
          </p:spPr>
          <p:txBody>
            <a:bodyPr wrap="none" rtlCol="0">
              <a:spAutoFit/>
            </a:bodyPr>
            <a:lstStyle/>
            <a:p>
              <a:pPr algn="ctr">
                <a:lnSpc>
                  <a:spcPct val="150000"/>
                </a:lnSpc>
              </a:pPr>
              <a:r>
                <a:rPr lang="zh-CN" altLang="en-US" sz="20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人人</a:t>
              </a:r>
              <a:r>
                <a:rPr lang="en-US" altLang="zh-CN" sz="20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a:t>
              </a:r>
              <a:r>
                <a:rPr lang="zh-CN" altLang="en-US" sz="20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蓝牙</a:t>
              </a:r>
              <a:endParaRPr lang="en-US" sz="20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endParaRPr>
            </a:p>
          </p:txBody>
        </p:sp>
      </p:grpSp>
      <p:grpSp>
        <p:nvGrpSpPr>
          <p:cNvPr id="27" name="Group 27"/>
          <p:cNvGrpSpPr/>
          <p:nvPr/>
        </p:nvGrpSpPr>
        <p:grpSpPr>
          <a:xfrm>
            <a:off x="4779838" y="3052750"/>
            <a:ext cx="2018801" cy="648566"/>
            <a:chOff x="5320858" y="3984930"/>
            <a:chExt cx="2018801" cy="648566"/>
          </a:xfrm>
        </p:grpSpPr>
        <p:sp>
          <p:nvSpPr>
            <p:cNvPr id="28" name="Rounded Rectangle 6"/>
            <p:cNvSpPr/>
            <p:nvPr/>
          </p:nvSpPr>
          <p:spPr>
            <a:xfrm>
              <a:off x="5320858" y="3997677"/>
              <a:ext cx="2018801" cy="635819"/>
            </a:xfrm>
            <a:prstGeom prst="roundRect">
              <a:avLst>
                <a:gd name="adj" fmla="val 7260"/>
              </a:avLst>
            </a:prstGeom>
            <a:solidFill>
              <a:srgbClr val="9BA1AD"/>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bg-BG" dirty="0"/>
            </a:p>
          </p:txBody>
        </p:sp>
        <p:sp>
          <p:nvSpPr>
            <p:cNvPr id="30" name="TextBox 55"/>
            <p:cNvSpPr txBox="1"/>
            <p:nvPr/>
          </p:nvSpPr>
          <p:spPr>
            <a:xfrm>
              <a:off x="5887145" y="3984930"/>
              <a:ext cx="800219" cy="587340"/>
            </a:xfrm>
            <a:prstGeom prst="rect">
              <a:avLst/>
            </a:prstGeom>
            <a:noFill/>
          </p:spPr>
          <p:txBody>
            <a:bodyPr wrap="none" rtlCol="0">
              <a:spAutoFit/>
            </a:bodyPr>
            <a:lstStyle/>
            <a:p>
              <a:pPr algn="ctr">
                <a:lnSpc>
                  <a:spcPct val="150000"/>
                </a:lnSpc>
              </a:pPr>
              <a:r>
                <a:rPr lang="zh-CN" altLang="en-US" sz="24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人机</a:t>
              </a:r>
              <a:endParaRPr lang="en-US" sz="24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endParaRPr>
            </a:p>
          </p:txBody>
        </p:sp>
      </p:grpSp>
      <p:grpSp>
        <p:nvGrpSpPr>
          <p:cNvPr id="32" name="Group 1"/>
          <p:cNvGrpSpPr/>
          <p:nvPr/>
        </p:nvGrpSpPr>
        <p:grpSpPr>
          <a:xfrm>
            <a:off x="1445020" y="2066236"/>
            <a:ext cx="2457670" cy="785907"/>
            <a:chOff x="1986040" y="2998416"/>
            <a:chExt cx="2457670" cy="785907"/>
          </a:xfrm>
        </p:grpSpPr>
        <p:sp>
          <p:nvSpPr>
            <p:cNvPr id="33" name="Rounded Rectangle 8"/>
            <p:cNvSpPr/>
            <p:nvPr/>
          </p:nvSpPr>
          <p:spPr>
            <a:xfrm>
              <a:off x="1986040" y="2998416"/>
              <a:ext cx="2457670" cy="785907"/>
            </a:xfrm>
            <a:prstGeom prst="roundRect">
              <a:avLst>
                <a:gd name="adj" fmla="val 7260"/>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bg-BG" dirty="0"/>
            </a:p>
          </p:txBody>
        </p:sp>
        <p:sp>
          <p:nvSpPr>
            <p:cNvPr id="35" name="TextBox 58"/>
            <p:cNvSpPr txBox="1"/>
            <p:nvPr/>
          </p:nvSpPr>
          <p:spPr>
            <a:xfrm>
              <a:off x="2526897" y="3047203"/>
              <a:ext cx="1415772" cy="587340"/>
            </a:xfrm>
            <a:prstGeom prst="rect">
              <a:avLst/>
            </a:prstGeom>
            <a:noFill/>
          </p:spPr>
          <p:txBody>
            <a:bodyPr wrap="none" rtlCol="0">
              <a:spAutoFit/>
            </a:bodyPr>
            <a:lstStyle/>
            <a:p>
              <a:pPr algn="ctr">
                <a:lnSpc>
                  <a:spcPct val="150000"/>
                </a:lnSpc>
              </a:pPr>
              <a:r>
                <a:rPr lang="zh-CN" altLang="en-US" sz="24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游戏模式</a:t>
              </a:r>
              <a:endParaRPr lang="en-US" sz="24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endParaRPr>
            </a:p>
          </p:txBody>
        </p:sp>
      </p:grpSp>
      <p:grpSp>
        <p:nvGrpSpPr>
          <p:cNvPr id="37" name="Group 71"/>
          <p:cNvGrpSpPr/>
          <p:nvPr/>
        </p:nvGrpSpPr>
        <p:grpSpPr>
          <a:xfrm>
            <a:off x="7676379" y="1616289"/>
            <a:ext cx="2018801" cy="474007"/>
            <a:chOff x="8217399" y="2548469"/>
            <a:chExt cx="2018801" cy="474007"/>
          </a:xfrm>
        </p:grpSpPr>
        <p:sp>
          <p:nvSpPr>
            <p:cNvPr id="38" name="Rounded Rectangle 12"/>
            <p:cNvSpPr/>
            <p:nvPr/>
          </p:nvSpPr>
          <p:spPr>
            <a:xfrm>
              <a:off x="8217399" y="2572399"/>
              <a:ext cx="2018801" cy="450077"/>
            </a:xfrm>
            <a:prstGeom prst="roundRect">
              <a:avLst>
                <a:gd name="adj" fmla="val 726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bg-BG"/>
            </a:p>
          </p:txBody>
        </p:sp>
        <p:sp>
          <p:nvSpPr>
            <p:cNvPr id="40" name="TextBox 61"/>
            <p:cNvSpPr txBox="1"/>
            <p:nvPr/>
          </p:nvSpPr>
          <p:spPr>
            <a:xfrm>
              <a:off x="8742704" y="2548469"/>
              <a:ext cx="877163" cy="463588"/>
            </a:xfrm>
            <a:prstGeom prst="rect">
              <a:avLst/>
            </a:prstGeom>
            <a:noFill/>
          </p:spPr>
          <p:txBody>
            <a:bodyPr wrap="none" rtlCol="0">
              <a:spAutoFit/>
            </a:bodyPr>
            <a:lstStyle/>
            <a:p>
              <a:pPr algn="ctr">
                <a:lnSpc>
                  <a:spcPct val="150000"/>
                </a:lnSpc>
              </a:pPr>
              <a:r>
                <a:rPr lang="zh-CN" altLang="en-US"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玩家二</a:t>
              </a:r>
              <a:endParaRPr lang="en-US"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endParaRPr>
            </a:p>
          </p:txBody>
        </p:sp>
      </p:grpSp>
      <p:grpSp>
        <p:nvGrpSpPr>
          <p:cNvPr id="42" name="Group 72"/>
          <p:cNvGrpSpPr/>
          <p:nvPr/>
        </p:nvGrpSpPr>
        <p:grpSpPr>
          <a:xfrm>
            <a:off x="7415700" y="2475305"/>
            <a:ext cx="2706799" cy="1007924"/>
            <a:chOff x="7956721" y="3690960"/>
            <a:chExt cx="2398860" cy="704232"/>
          </a:xfrm>
        </p:grpSpPr>
        <p:sp>
          <p:nvSpPr>
            <p:cNvPr id="43" name="Rounded Rectangle 14"/>
            <p:cNvSpPr/>
            <p:nvPr/>
          </p:nvSpPr>
          <p:spPr>
            <a:xfrm>
              <a:off x="8217399" y="3733927"/>
              <a:ext cx="2018801" cy="450076"/>
            </a:xfrm>
            <a:prstGeom prst="roundRect">
              <a:avLst>
                <a:gd name="adj" fmla="val 726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bg-BG"/>
            </a:p>
          </p:txBody>
        </p:sp>
        <p:sp>
          <p:nvSpPr>
            <p:cNvPr id="45" name="TextBox 64"/>
            <p:cNvSpPr txBox="1"/>
            <p:nvPr/>
          </p:nvSpPr>
          <p:spPr>
            <a:xfrm>
              <a:off x="7956721" y="3690960"/>
              <a:ext cx="2398860" cy="704232"/>
            </a:xfrm>
            <a:prstGeom prst="rect">
              <a:avLst/>
            </a:prstGeom>
            <a:noFill/>
          </p:spPr>
          <p:txBody>
            <a:bodyPr wrap="square" rtlCol="0">
              <a:spAutoFit/>
            </a:bodyPr>
            <a:lstStyle/>
            <a:p>
              <a:pPr algn="ctr">
                <a:lnSpc>
                  <a:spcPct val="150000"/>
                </a:lnSpc>
              </a:pPr>
              <a:r>
                <a:rPr lang="zh-CN" altLang="en-US" sz="14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计算最佳落子位置</a:t>
              </a:r>
              <a:endParaRPr lang="en-US" altLang="zh-CN" sz="14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endParaRPr>
            </a:p>
            <a:p>
              <a:pPr algn="ctr">
                <a:lnSpc>
                  <a:spcPct val="150000"/>
                </a:lnSpc>
              </a:pPr>
              <a:r>
                <a:rPr lang="zh-CN" altLang="en-US" sz="14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手机落子</a:t>
              </a:r>
              <a:endParaRPr lang="en-US" sz="1400"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endParaRPr>
            </a:p>
          </p:txBody>
        </p:sp>
      </p:grpSp>
      <p:grpSp>
        <p:nvGrpSpPr>
          <p:cNvPr id="47" name="Group 73"/>
          <p:cNvGrpSpPr/>
          <p:nvPr/>
        </p:nvGrpSpPr>
        <p:grpSpPr>
          <a:xfrm>
            <a:off x="7676379" y="3447477"/>
            <a:ext cx="2018801" cy="485828"/>
            <a:chOff x="8217399" y="4379657"/>
            <a:chExt cx="2018801" cy="485828"/>
          </a:xfrm>
        </p:grpSpPr>
        <p:sp>
          <p:nvSpPr>
            <p:cNvPr id="48" name="Rounded Rectangle 16"/>
            <p:cNvSpPr/>
            <p:nvPr/>
          </p:nvSpPr>
          <p:spPr>
            <a:xfrm>
              <a:off x="8217399" y="4415409"/>
              <a:ext cx="2018801" cy="450076"/>
            </a:xfrm>
            <a:prstGeom prst="roundRect">
              <a:avLst>
                <a:gd name="adj" fmla="val 726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9" tIns="91445" rIns="182889" bIns="91445" rtlCol="0" anchor="ctr"/>
            <a:lstStyle/>
            <a:p>
              <a:pPr algn="ctr"/>
              <a:endParaRPr lang="bg-BG"/>
            </a:p>
          </p:txBody>
        </p:sp>
        <p:sp>
          <p:nvSpPr>
            <p:cNvPr id="50" name="TextBox 67"/>
            <p:cNvSpPr txBox="1"/>
            <p:nvPr/>
          </p:nvSpPr>
          <p:spPr>
            <a:xfrm>
              <a:off x="8648343" y="4379657"/>
              <a:ext cx="1107997" cy="463588"/>
            </a:xfrm>
            <a:prstGeom prst="rect">
              <a:avLst/>
            </a:prstGeom>
            <a:noFill/>
          </p:spPr>
          <p:txBody>
            <a:bodyPr wrap="none" rtlCol="0">
              <a:spAutoFit/>
            </a:bodyPr>
            <a:lstStyle/>
            <a:p>
              <a:pPr algn="ctr">
                <a:lnSpc>
                  <a:spcPct val="150000"/>
                </a:lnSpc>
              </a:pPr>
              <a:r>
                <a:rPr lang="zh-CN" altLang="en-US"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rPr>
                <a:t>玩家落子</a:t>
              </a:r>
              <a:endParaRPr lang="en-US" b="1" i="1" dirty="0">
                <a:solidFill>
                  <a:schemeClr val="bg1"/>
                </a:solidFill>
                <a:latin typeface="Clear Sans" panose="020B0503030202020304" pitchFamily="34" charset="0"/>
                <a:ea typeface="Fira Sans SemiBold Italic" panose="00000700000000000000" pitchFamily="50" charset="0"/>
                <a:cs typeface="Clear Sans" panose="020B0503030202020304" pitchFamily="34" charset="0"/>
              </a:endParaRPr>
            </a:p>
          </p:txBody>
        </p:sp>
      </p:grpSp>
      <p:grpSp>
        <p:nvGrpSpPr>
          <p:cNvPr id="52" name="组合 51"/>
          <p:cNvGrpSpPr/>
          <p:nvPr/>
        </p:nvGrpSpPr>
        <p:grpSpPr>
          <a:xfrm>
            <a:off x="201808" y="144646"/>
            <a:ext cx="3352855" cy="581149"/>
            <a:chOff x="4662605" y="245621"/>
            <a:chExt cx="3352855" cy="581149"/>
          </a:xfrm>
        </p:grpSpPr>
        <p:grpSp>
          <p:nvGrpSpPr>
            <p:cNvPr id="53" name="组合 52"/>
            <p:cNvGrpSpPr/>
            <p:nvPr/>
          </p:nvGrpSpPr>
          <p:grpSpPr>
            <a:xfrm>
              <a:off x="4662605" y="245621"/>
              <a:ext cx="2509311" cy="581149"/>
              <a:chOff x="7799505" y="1198121"/>
              <a:chExt cx="2509311" cy="581149"/>
            </a:xfrm>
          </p:grpSpPr>
          <p:grpSp>
            <p:nvGrpSpPr>
              <p:cNvPr id="61" name="组合 60"/>
              <p:cNvGrpSpPr/>
              <p:nvPr/>
            </p:nvGrpSpPr>
            <p:grpSpPr>
              <a:xfrm flipH="1">
                <a:off x="7799505" y="1198121"/>
                <a:ext cx="960120" cy="581149"/>
                <a:chOff x="9787459" y="1304801"/>
                <a:chExt cx="960120" cy="581149"/>
              </a:xfrm>
            </p:grpSpPr>
            <p:grpSp>
              <p:nvGrpSpPr>
                <p:cNvPr id="64" name="组合 63"/>
                <p:cNvGrpSpPr/>
                <p:nvPr/>
              </p:nvGrpSpPr>
              <p:grpSpPr>
                <a:xfrm>
                  <a:off x="9858579" y="1340361"/>
                  <a:ext cx="889000" cy="503679"/>
                  <a:chOff x="7378700" y="2527300"/>
                  <a:chExt cx="889000" cy="1090950"/>
                </a:xfrm>
              </p:grpSpPr>
              <p:cxnSp>
                <p:nvCxnSpPr>
                  <p:cNvPr id="67" name="直接连接符 66"/>
                  <p:cNvCxnSpPr/>
                  <p:nvPr/>
                </p:nvCxnSpPr>
                <p:spPr>
                  <a:xfrm>
                    <a:off x="7378700" y="252730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8267700" y="2527300"/>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flipH="1">
                    <a:off x="7816850" y="3618250"/>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65" name="椭圆 64"/>
                <p:cNvSpPr/>
                <p:nvPr/>
              </p:nvSpPr>
              <p:spPr>
                <a:xfrm>
                  <a:off x="9787459"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10242119"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2" name="文本框 61"/>
              <p:cNvSpPr txBox="1"/>
              <p:nvPr/>
            </p:nvSpPr>
            <p:spPr>
              <a:xfrm>
                <a:off x="7989582" y="1269242"/>
                <a:ext cx="546945" cy="461665"/>
              </a:xfrm>
              <a:prstGeom prst="rect">
                <a:avLst/>
              </a:prstGeom>
              <a:noFill/>
            </p:spPr>
            <p:txBody>
              <a:bodyPr wrap="none" rtlCol="0">
                <a:spAutoFit/>
              </a:bodyPr>
              <a:lstStyle/>
              <a:p>
                <a:r>
                  <a:rPr lang="en-US" altLang="zh-CN" sz="2400" dirty="0">
                    <a:solidFill>
                      <a:srgbClr val="594A42"/>
                    </a:solidFill>
                    <a:latin typeface="微软雅黑" panose="020B0503020204020204" pitchFamily="34" charset="-122"/>
                    <a:ea typeface="微软雅黑" panose="020B0503020204020204" pitchFamily="34" charset="-122"/>
                  </a:rPr>
                  <a:t>01</a:t>
                </a:r>
                <a:endParaRPr lang="zh-CN" altLang="en-US" sz="2400" dirty="0">
                  <a:solidFill>
                    <a:srgbClr val="594A42"/>
                  </a:solidFill>
                  <a:latin typeface="微软雅黑" panose="020B0503020204020204" pitchFamily="34" charset="-122"/>
                  <a:ea typeface="微软雅黑" panose="020B0503020204020204" pitchFamily="34" charset="-122"/>
                </a:endParaRPr>
              </a:p>
            </p:txBody>
          </p:sp>
          <p:sp>
            <p:nvSpPr>
              <p:cNvPr id="63" name="矩形 62"/>
              <p:cNvSpPr/>
              <p:nvPr/>
            </p:nvSpPr>
            <p:spPr>
              <a:xfrm>
                <a:off x="8383289" y="1263659"/>
                <a:ext cx="1925527" cy="461665"/>
              </a:xfrm>
              <a:prstGeom prst="rect">
                <a:avLst/>
              </a:prstGeom>
            </p:spPr>
            <p:txBody>
              <a:bodyPr wrap="none">
                <a:spAutoFit/>
              </a:bodyPr>
              <a:lstStyle/>
              <a:p>
                <a:r>
                  <a:rPr lang="zh-CN" altLang="en-US" sz="2400" dirty="0"/>
                  <a:t>     大致框图 </a:t>
                </a:r>
                <a:endParaRPr lang="zh-CN" altLang="en-US" sz="2400" dirty="0"/>
              </a:p>
            </p:txBody>
          </p:sp>
        </p:grpSp>
        <p:grpSp>
          <p:nvGrpSpPr>
            <p:cNvPr id="54" name="组合 53"/>
            <p:cNvGrpSpPr/>
            <p:nvPr/>
          </p:nvGrpSpPr>
          <p:grpSpPr>
            <a:xfrm flipV="1">
              <a:off x="7060836" y="245621"/>
              <a:ext cx="954624" cy="581149"/>
              <a:chOff x="10658316" y="1304801"/>
              <a:chExt cx="954624" cy="581149"/>
            </a:xfrm>
          </p:grpSpPr>
          <p:grpSp>
            <p:nvGrpSpPr>
              <p:cNvPr id="55" name="组合 54"/>
              <p:cNvGrpSpPr/>
              <p:nvPr/>
            </p:nvGrpSpPr>
            <p:grpSpPr>
              <a:xfrm>
                <a:off x="10736640" y="1358569"/>
                <a:ext cx="876300" cy="507281"/>
                <a:chOff x="8256761" y="2566740"/>
                <a:chExt cx="876300" cy="1098752"/>
              </a:xfrm>
            </p:grpSpPr>
            <p:cxnSp>
              <p:nvCxnSpPr>
                <p:cNvPr id="58" name="直接连接符 57"/>
                <p:cNvCxnSpPr/>
                <p:nvPr/>
              </p:nvCxnSpPr>
              <p:spPr>
                <a:xfrm>
                  <a:off x="8256761" y="2566740"/>
                  <a:ext cx="87630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9133061" y="2574542"/>
                  <a:ext cx="0" cy="109095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H="1">
                  <a:off x="8694911" y="3665492"/>
                  <a:ext cx="438150" cy="0"/>
                </a:xfrm>
                <a:prstGeom prst="line">
                  <a:avLst/>
                </a:prstGeom>
                <a:ln w="19050">
                  <a:solidFill>
                    <a:srgbClr val="3F4247"/>
                  </a:solidFill>
                </a:ln>
              </p:spPr>
              <p:style>
                <a:lnRef idx="1">
                  <a:schemeClr val="accent1"/>
                </a:lnRef>
                <a:fillRef idx="0">
                  <a:schemeClr val="accent1"/>
                </a:fillRef>
                <a:effectRef idx="0">
                  <a:schemeClr val="accent1"/>
                </a:effectRef>
                <a:fontRef idx="minor">
                  <a:schemeClr val="tx1"/>
                </a:fontRef>
              </p:style>
            </p:cxnSp>
          </p:grpSp>
          <p:sp>
            <p:nvSpPr>
              <p:cNvPr id="56" name="椭圆 55"/>
              <p:cNvSpPr/>
              <p:nvPr/>
            </p:nvSpPr>
            <p:spPr>
              <a:xfrm>
                <a:off x="10658316" y="1304801"/>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11090970" y="1802130"/>
                <a:ext cx="83820" cy="83820"/>
              </a:xfrm>
              <a:prstGeom prst="ellipse">
                <a:avLst/>
              </a:prstGeom>
              <a:solidFill>
                <a:srgbClr val="3F42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left)">
                                      <p:cBhvr>
                                        <p:cTn id="11" dur="500"/>
                                        <p:tgtEl>
                                          <p:spTgt spid="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Effect transition="in" filter="fade">
                                      <p:cBhvr>
                                        <p:cTn id="27" dur="500"/>
                                        <p:tgtEl>
                                          <p:spTgt spid="37"/>
                                        </p:tgtEl>
                                      </p:cBhvr>
                                    </p:animEffect>
                                  </p:childTnLst>
                                </p:cTn>
                              </p:par>
                            </p:childTnLst>
                          </p:cTn>
                        </p:par>
                        <p:par>
                          <p:cTn id="28" fill="hold">
                            <p:stCondLst>
                              <p:cond delay="3000"/>
                            </p:stCondLst>
                            <p:childTnLst>
                              <p:par>
                                <p:cTn id="29" presetID="22" presetClass="entr" presetSubtype="8" fill="hold" nodeType="after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wipe(left)">
                                      <p:cBhvr>
                                        <p:cTn id="31" dur="500"/>
                                        <p:tgtEl>
                                          <p:spTgt spid="3"/>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500"/>
                                        <p:tgtEl>
                                          <p:spTgt spid="27"/>
                                        </p:tgtEl>
                                      </p:cBhvr>
                                    </p:animEffect>
                                  </p:childTnLst>
                                </p:cTn>
                              </p:par>
                            </p:childTnLst>
                          </p:cTn>
                        </p:par>
                        <p:par>
                          <p:cTn id="36" fill="hold">
                            <p:stCondLst>
                              <p:cond delay="4000"/>
                            </p:stCondLst>
                            <p:childTnLst>
                              <p:par>
                                <p:cTn id="37" presetID="22" presetClass="entr" presetSubtype="8"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wipe(left)">
                                      <p:cBhvr>
                                        <p:cTn id="39" dur="500"/>
                                        <p:tgtEl>
                                          <p:spTgt spid="8"/>
                                        </p:tgtEl>
                                      </p:cBhvr>
                                    </p:animEffect>
                                  </p:childTnLst>
                                </p:cTn>
                              </p:par>
                            </p:childTnLst>
                          </p:cTn>
                        </p:par>
                        <p:par>
                          <p:cTn id="40" fill="hold">
                            <p:stCondLst>
                              <p:cond delay="4500"/>
                            </p:stCondLst>
                            <p:childTnLst>
                              <p:par>
                                <p:cTn id="41" presetID="10" presetClass="entr" presetSubtype="0" fill="hold" nodeType="afterEffect">
                                  <p:stCondLst>
                                    <p:cond delay="0"/>
                                  </p:stCondLst>
                                  <p:childTnLst>
                                    <p:set>
                                      <p:cBhvr>
                                        <p:cTn id="42" dur="1" fill="hold">
                                          <p:stCondLst>
                                            <p:cond delay="0"/>
                                          </p:stCondLst>
                                        </p:cTn>
                                        <p:tgtEl>
                                          <p:spTgt spid="42"/>
                                        </p:tgtEl>
                                        <p:attrNameLst>
                                          <p:attrName>style.visibility</p:attrName>
                                        </p:attrNameLst>
                                      </p:cBhvr>
                                      <p:to>
                                        <p:strVal val="visible"/>
                                      </p:to>
                                    </p:set>
                                    <p:animEffect transition="in" filter="fade">
                                      <p:cBhvr>
                                        <p:cTn id="43" dur="500"/>
                                        <p:tgtEl>
                                          <p:spTgt spid="42"/>
                                        </p:tgtEl>
                                      </p:cBhvr>
                                    </p:animEffect>
                                  </p:childTnLst>
                                </p:cTn>
                              </p:par>
                            </p:childTnLst>
                          </p:cTn>
                        </p:par>
                        <p:par>
                          <p:cTn id="44" fill="hold">
                            <p:stCondLst>
                              <p:cond delay="5000"/>
                            </p:stCondLst>
                            <p:childTnLst>
                              <p:par>
                                <p:cTn id="45" presetID="10" presetClass="entr" presetSubtype="0" fill="hold" nodeType="after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fade">
                                      <p:cBhvr>
                                        <p:cTn id="47" dur="500"/>
                                        <p:tgtEl>
                                          <p:spTgt spid="47"/>
                                        </p:tgtEl>
                                      </p:cBhvr>
                                    </p:animEffect>
                                  </p:childTnLst>
                                </p:cTn>
                              </p:par>
                            </p:childTnLst>
                          </p:cTn>
                        </p:par>
                        <p:par>
                          <p:cTn id="48" fill="hold">
                            <p:stCondLst>
                              <p:cond delay="5500"/>
                            </p:stCondLst>
                            <p:childTnLst>
                              <p:par>
                                <p:cTn id="49" presetID="22" presetClass="entr" presetSubtype="8" fill="hold" grpId="0" nodeType="afterEffect">
                                  <p:stCondLst>
                                    <p:cond delay="0"/>
                                  </p:stCondLst>
                                  <p:childTnLst>
                                    <p:set>
                                      <p:cBhvr>
                                        <p:cTn id="50" dur="1" fill="hold">
                                          <p:stCondLst>
                                            <p:cond delay="0"/>
                                          </p:stCondLst>
                                        </p:cTn>
                                        <p:tgtEl>
                                          <p:spTgt spid="11"/>
                                        </p:tgtEl>
                                        <p:attrNameLst>
                                          <p:attrName>style.visibility</p:attrName>
                                        </p:attrNameLst>
                                      </p:cBhvr>
                                      <p:to>
                                        <p:strVal val="visible"/>
                                      </p:to>
                                    </p:set>
                                    <p:animEffect transition="in" filter="wipe(left)">
                                      <p:cBhvr>
                                        <p:cTn id="51" dur="500"/>
                                        <p:tgtEl>
                                          <p:spTgt spid="11"/>
                                        </p:tgtEl>
                                      </p:cBhvr>
                                    </p:animEffect>
                                  </p:childTnLst>
                                </p:cTn>
                              </p:par>
                              <p:par>
                                <p:cTn id="52" presetID="16" presetClass="entr" presetSubtype="21" fill="hold" nodeType="withEffect">
                                  <p:stCondLst>
                                    <p:cond delay="2000"/>
                                  </p:stCondLst>
                                  <p:childTnLst>
                                    <p:set>
                                      <p:cBhvr>
                                        <p:cTn id="53" dur="1" fill="hold">
                                          <p:stCondLst>
                                            <p:cond delay="0"/>
                                          </p:stCondLst>
                                        </p:cTn>
                                        <p:tgtEl>
                                          <p:spTgt spid="52"/>
                                        </p:tgtEl>
                                        <p:attrNameLst>
                                          <p:attrName>style.visibility</p:attrName>
                                        </p:attrNameLst>
                                      </p:cBhvr>
                                      <p:to>
                                        <p:strVal val="visible"/>
                                      </p:to>
                                    </p:set>
                                    <p:animEffect transition="in" filter="barn(inVertical)">
                                      <p:cBhvr>
                                        <p:cTn id="54"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979748" y="-738323"/>
            <a:ext cx="4502332" cy="7423379"/>
          </a:xfrm>
          <a:prstGeom prst="rect">
            <a:avLst/>
          </a:prstGeom>
          <a:noFill/>
        </p:spPr>
        <p:txBody>
          <a:bodyPr wrap="square" rtlCol="0" anchor="ctr">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en-US" altLang="zh-CN" sz="360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rPr>
              <a:t>2</a:t>
            </a:r>
            <a:endParaRPr kumimoji="0" lang="en-US" altLang="zh-CN" sz="360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endParaRPr>
          </a:p>
        </p:txBody>
      </p:sp>
      <p:sp>
        <p:nvSpPr>
          <p:cNvPr id="7" name="椭圆 6"/>
          <p:cNvSpPr/>
          <p:nvPr/>
        </p:nvSpPr>
        <p:spPr>
          <a:xfrm>
            <a:off x="5804263" y="1219201"/>
            <a:ext cx="4359725" cy="4359725"/>
          </a:xfrm>
          <a:prstGeom prst="ellipse">
            <a:avLst/>
          </a:prstGeom>
          <a:no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Calibri" panose="020F0502020204030204"/>
              <a:ea typeface="方正兰亭细黑_GBK" panose="02000000000000000000" pitchFamily="2" charset="-122"/>
              <a:cs typeface="+mn-cs"/>
            </a:endParaRPr>
          </a:p>
        </p:txBody>
      </p:sp>
      <p:sp>
        <p:nvSpPr>
          <p:cNvPr id="9" name="文本框 8"/>
          <p:cNvSpPr txBox="1"/>
          <p:nvPr/>
        </p:nvSpPr>
        <p:spPr>
          <a:xfrm>
            <a:off x="4875156" y="2652185"/>
            <a:ext cx="5337096" cy="1314206"/>
          </a:xfrm>
          <a:prstGeom prst="rect">
            <a:avLst/>
          </a:prstGeom>
          <a:noFill/>
        </p:spPr>
        <p:txBody>
          <a:bodyPr wrap="square" rtlCol="0">
            <a:spAutoFit/>
          </a:bodyPr>
          <a:lstStyle/>
          <a:p>
            <a:pPr marL="0" marR="0" lvl="0" indent="0" algn="just" defTabSz="914400" rtl="0" eaLnBrk="1" fontAlgn="auto" latinLnBrk="0" hangingPunct="1">
              <a:lnSpc>
                <a:spcPct val="150000"/>
              </a:lnSpc>
              <a:spcBef>
                <a:spcPts val="0"/>
              </a:spcBef>
              <a:spcAft>
                <a:spcPts val="0"/>
              </a:spcAft>
              <a:buClrTx/>
              <a:buSzTx/>
              <a:buFontTx/>
              <a:buNone/>
              <a:defRPr/>
            </a:pPr>
            <a:r>
              <a:rPr kumimoji="0" lang="en-US" altLang="zh-CN" sz="6000" b="1"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rPr>
              <a:t>       </a:t>
            </a:r>
            <a:r>
              <a:rPr kumimoji="0" lang="zh-CN" altLang="en-US" sz="6000" b="1"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rPr>
              <a:t>算法实现</a:t>
            </a:r>
            <a:endParaRPr kumimoji="0" lang="en-US" altLang="zh-CN" sz="4000" b="0" i="0" u="none" strike="noStrike" kern="1200" cap="none" spc="0" normalizeH="0" baseline="0" noProof="0" dirty="0">
              <a:ln>
                <a:noFill/>
              </a:ln>
              <a:solidFill>
                <a:srgbClr val="3F4247"/>
              </a:solidFill>
              <a:effectLst/>
              <a:uLnTx/>
              <a:uFillTx/>
              <a:latin typeface="微软雅黑" panose="020B0503020204020204" pitchFamily="34" charset="-122"/>
              <a:ea typeface="微软雅黑" panose="020B0503020204020204" pitchFamily="34" charset="-122"/>
              <a:cs typeface="+mn-cs"/>
            </a:endParaRPr>
          </a:p>
        </p:txBody>
      </p:sp>
      <p:pic>
        <p:nvPicPr>
          <p:cNvPr id="2" name="图片 1"/>
          <p:cNvPicPr>
            <a:picLocks noChangeAspect="1"/>
          </p:cNvPicPr>
          <p:nvPr/>
        </p:nvPicPr>
        <p:blipFill>
          <a:blip r:embed="rId1"/>
          <a:stretch>
            <a:fillRect/>
          </a:stretch>
        </p:blipFill>
        <p:spPr>
          <a:xfrm>
            <a:off x="2787579" y="3070598"/>
            <a:ext cx="3029975" cy="99983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2000">
        <p:fade/>
      </p:transition>
    </mc:Choice>
    <mc:Fallback>
      <p:transition spd="med"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ox(out)">
                                      <p:cBhvr>
                                        <p:cTn id="7" dur="1500"/>
                                        <p:tgtEl>
                                          <p:spTgt spid="5"/>
                                        </p:tgtEl>
                                      </p:cBhvr>
                                    </p:animEffect>
                                  </p:childTnLst>
                                </p:cTn>
                              </p:par>
                              <p:par>
                                <p:cTn id="8" presetID="21" presetClass="entr" presetSubtype="1" fill="hold" grpId="0" nodeType="withEffect">
                                  <p:stCondLst>
                                    <p:cond delay="750"/>
                                  </p:stCondLst>
                                  <p:childTnLst>
                                    <p:set>
                                      <p:cBhvr>
                                        <p:cTn id="9" dur="1" fill="hold">
                                          <p:stCondLst>
                                            <p:cond delay="0"/>
                                          </p:stCondLst>
                                        </p:cTn>
                                        <p:tgtEl>
                                          <p:spTgt spid="7"/>
                                        </p:tgtEl>
                                        <p:attrNameLst>
                                          <p:attrName>style.visibility</p:attrName>
                                        </p:attrNameLst>
                                      </p:cBhvr>
                                      <p:to>
                                        <p:strVal val="visible"/>
                                      </p:to>
                                    </p:set>
                                    <p:animEffect transition="in" filter="wheel(1)">
                                      <p:cBhvr>
                                        <p:cTn id="10" dur="1500"/>
                                        <p:tgtEl>
                                          <p:spTgt spid="7"/>
                                        </p:tgtEl>
                                      </p:cBhvr>
                                    </p:animEffect>
                                  </p:childTnLst>
                                </p:cTn>
                              </p:par>
                              <p:par>
                                <p:cTn id="11" presetID="22" presetClass="entr" presetSubtype="1" fill="hold" grpId="0" nodeType="withEffect">
                                  <p:stCondLst>
                                    <p:cond delay="1250"/>
                                  </p:stCondLst>
                                  <p:childTnLst>
                                    <p:set>
                                      <p:cBhvr>
                                        <p:cTn id="12" dur="1" fill="hold">
                                          <p:stCondLst>
                                            <p:cond delay="0"/>
                                          </p:stCondLst>
                                        </p:cTn>
                                        <p:tgtEl>
                                          <p:spTgt spid="9"/>
                                        </p:tgtEl>
                                        <p:attrNameLst>
                                          <p:attrName>style.visibility</p:attrName>
                                        </p:attrNameLst>
                                      </p:cBhvr>
                                      <p:to>
                                        <p:strVal val="visible"/>
                                      </p:to>
                                    </p:set>
                                    <p:animEffect transition="in" filter="wipe(up)">
                                      <p:cBhvr>
                                        <p:cTn id="13"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9" grpId="0"/>
    </p:bldLst>
  </p:timing>
</p:sld>
</file>

<file path=ppt/tags/tag1.xml><?xml version="1.0" encoding="utf-8"?>
<p:tagLst xmlns:p="http://schemas.openxmlformats.org/presentationml/2006/main">
  <p:tag name="REFSHAPE" val="291251508"/>
</p:tagLst>
</file>

<file path=ppt/tags/tag10.xml><?xml version="1.0" encoding="utf-8"?>
<p:tagLst xmlns:p="http://schemas.openxmlformats.org/presentationml/2006/main">
  <p:tag name="REFSHAPE" val="291250964"/>
</p:tagLst>
</file>

<file path=ppt/tags/tag11.xml><?xml version="1.0" encoding="utf-8"?>
<p:tagLst xmlns:p="http://schemas.openxmlformats.org/presentationml/2006/main">
  <p:tag name="REFSHAPE" val="291251236"/>
</p:tagLst>
</file>

<file path=ppt/tags/tag12.xml><?xml version="1.0" encoding="utf-8"?>
<p:tagLst xmlns:p="http://schemas.openxmlformats.org/presentationml/2006/main">
  <p:tag name="REFSHAPE" val="291256404"/>
</p:tagLst>
</file>

<file path=ppt/tags/tag13.xml><?xml version="1.0" encoding="utf-8"?>
<p:tagLst xmlns:p="http://schemas.openxmlformats.org/presentationml/2006/main">
  <p:tag name="REFSHAPE" val="291253004"/>
</p:tagLst>
</file>

<file path=ppt/tags/tag14.xml><?xml version="1.0" encoding="utf-8"?>
<p:tagLst xmlns:p="http://schemas.openxmlformats.org/presentationml/2006/main">
  <p:tag name="REFSHAPE" val="291254092"/>
</p:tagLst>
</file>

<file path=ppt/tags/tag15.xml><?xml version="1.0" encoding="utf-8"?>
<p:tagLst xmlns:p="http://schemas.openxmlformats.org/presentationml/2006/main">
  <p:tag name="REFSHAPE" val="291255724"/>
</p:tagLst>
</file>

<file path=ppt/tags/tag16.xml><?xml version="1.0" encoding="utf-8"?>
<p:tagLst xmlns:p="http://schemas.openxmlformats.org/presentationml/2006/main">
  <p:tag name="REFSHAPE" val="291253548"/>
</p:tagLst>
</file>

<file path=ppt/tags/tag17.xml><?xml version="1.0" encoding="utf-8"?>
<p:tagLst xmlns:p="http://schemas.openxmlformats.org/presentationml/2006/main">
  <p:tag name="REFSHAPE" val="291253140"/>
</p:tagLst>
</file>

<file path=ppt/tags/tag18.xml><?xml version="1.0" encoding="utf-8"?>
<p:tagLst xmlns:p="http://schemas.openxmlformats.org/presentationml/2006/main">
  <p:tag name="REFSHAPE" val="291253684"/>
</p:tagLst>
</file>

<file path=ppt/tags/tag19.xml><?xml version="1.0" encoding="utf-8"?>
<p:tagLst xmlns:p="http://schemas.openxmlformats.org/presentationml/2006/main">
  <p:tag name="REFSHAPE" val="291252732"/>
</p:tagLst>
</file>

<file path=ppt/tags/tag2.xml><?xml version="1.0" encoding="utf-8"?>
<p:tagLst xmlns:p="http://schemas.openxmlformats.org/presentationml/2006/main">
  <p:tag name="REFSHAPE" val="291250012"/>
</p:tagLst>
</file>

<file path=ppt/tags/tag20.xml><?xml version="1.0" encoding="utf-8"?>
<p:tagLst xmlns:p="http://schemas.openxmlformats.org/presentationml/2006/main">
  <p:tag name="REFSHAPE" val="291256540"/>
</p:tagLst>
</file>

<file path=ppt/tags/tag21.xml><?xml version="1.0" encoding="utf-8"?>
<p:tagLst xmlns:p="http://schemas.openxmlformats.org/presentationml/2006/main">
  <p:tag name="REFSHAPE" val="291253820"/>
</p:tagLst>
</file>

<file path=ppt/tags/tag22.xml><?xml version="1.0" encoding="utf-8"?>
<p:tagLst xmlns:p="http://schemas.openxmlformats.org/presentationml/2006/main">
  <p:tag name="REFSHAPE" val="291254772"/>
</p:tagLst>
</file>

<file path=ppt/tags/tag23.xml><?xml version="1.0" encoding="utf-8"?>
<p:tagLst xmlns:p="http://schemas.openxmlformats.org/presentationml/2006/main">
  <p:tag name="REFSHAPE" val="291253276"/>
</p:tagLst>
</file>

<file path=ppt/tags/tag24.xml><?xml version="1.0" encoding="utf-8"?>
<p:tagLst xmlns:p="http://schemas.openxmlformats.org/presentationml/2006/main">
  <p:tag name="REFSHAPE" val="291253956"/>
</p:tagLst>
</file>

<file path=ppt/tags/tag25.xml><?xml version="1.0" encoding="utf-8"?>
<p:tagLst xmlns:p="http://schemas.openxmlformats.org/presentationml/2006/main">
  <p:tag name="REFSHAPE" val="291255860"/>
</p:tagLst>
</file>

<file path=ppt/tags/tag26.xml><?xml version="1.0" encoding="utf-8"?>
<p:tagLst xmlns:p="http://schemas.openxmlformats.org/presentationml/2006/main">
  <p:tag name="REFSHAPE" val="291252868"/>
</p:tagLst>
</file>

<file path=ppt/tags/tag27.xml><?xml version="1.0" encoding="utf-8"?>
<p:tagLst xmlns:p="http://schemas.openxmlformats.org/presentationml/2006/main">
  <p:tag name="REFSHAPE" val="291253412"/>
</p:tagLst>
</file>

<file path=ppt/tags/tag28.xml><?xml version="1.0" encoding="utf-8"?>
<p:tagLst xmlns:p="http://schemas.openxmlformats.org/presentationml/2006/main">
  <p:tag name="REFSHAPE" val="291254228"/>
</p:tagLst>
</file>

<file path=ppt/tags/tag29.xml><?xml version="1.0" encoding="utf-8"?>
<p:tagLst xmlns:p="http://schemas.openxmlformats.org/presentationml/2006/main">
  <p:tag name="REFSHAPE" val="291256676"/>
</p:tagLst>
</file>

<file path=ppt/tags/tag3.xml><?xml version="1.0" encoding="utf-8"?>
<p:tagLst xmlns:p="http://schemas.openxmlformats.org/presentationml/2006/main">
  <p:tag name="REFSHAPE" val="291252324"/>
</p:tagLst>
</file>

<file path=ppt/tags/tag30.xml><?xml version="1.0" encoding="utf-8"?>
<p:tagLst xmlns:p="http://schemas.openxmlformats.org/presentationml/2006/main">
  <p:tag name="REFSHAPE" val="291255316"/>
</p:tagLst>
</file>

<file path=ppt/tags/tag31.xml><?xml version="1.0" encoding="utf-8"?>
<p:tagLst xmlns:p="http://schemas.openxmlformats.org/presentationml/2006/main">
  <p:tag name="REFSHAPE" val="291254364"/>
</p:tagLst>
</file>

<file path=ppt/tags/tag32.xml><?xml version="1.0" encoding="utf-8"?>
<p:tagLst xmlns:p="http://schemas.openxmlformats.org/presentationml/2006/main">
  <p:tag name="REFSHAPE" val="291254500"/>
</p:tagLst>
</file>

<file path=ppt/tags/tag33.xml><?xml version="1.0" encoding="utf-8"?>
<p:tagLst xmlns:p="http://schemas.openxmlformats.org/presentationml/2006/main">
  <p:tag name="REFSHAPE" val="291254636"/>
</p:tagLst>
</file>

<file path=ppt/tags/tag34.xml><?xml version="1.0" encoding="utf-8"?>
<p:tagLst xmlns:p="http://schemas.openxmlformats.org/presentationml/2006/main">
  <p:tag name="REFSHAPE" val="291254908"/>
</p:tagLst>
</file>

<file path=ppt/tags/tag35.xml><?xml version="1.0" encoding="utf-8"?>
<p:tagLst xmlns:p="http://schemas.openxmlformats.org/presentationml/2006/main">
  <p:tag name="REFSHAPE" val="291255996"/>
</p:tagLst>
</file>

<file path=ppt/tags/tag36.xml><?xml version="1.0" encoding="utf-8"?>
<p:tagLst xmlns:p="http://schemas.openxmlformats.org/presentationml/2006/main">
  <p:tag name="ISPRING_PRESENTATION_TITLE" val="PowerPoint 演示文稿"/>
</p:tagLst>
</file>

<file path=ppt/tags/tag4.xml><?xml version="1.0" encoding="utf-8"?>
<p:tagLst xmlns:p="http://schemas.openxmlformats.org/presentationml/2006/main">
  <p:tag name="REFSHAPE" val="291251372"/>
</p:tagLst>
</file>

<file path=ppt/tags/tag5.xml><?xml version="1.0" encoding="utf-8"?>
<p:tagLst xmlns:p="http://schemas.openxmlformats.org/presentationml/2006/main">
  <p:tag name="REFSHAPE" val="291249196"/>
</p:tagLst>
</file>

<file path=ppt/tags/tag6.xml><?xml version="1.0" encoding="utf-8"?>
<p:tagLst xmlns:p="http://schemas.openxmlformats.org/presentationml/2006/main">
  <p:tag name="REFSHAPE" val="291250556"/>
</p:tagLst>
</file>

<file path=ppt/tags/tag7.xml><?xml version="1.0" encoding="utf-8"?>
<p:tagLst xmlns:p="http://schemas.openxmlformats.org/presentationml/2006/main">
  <p:tag name="REFSHAPE" val="291251916"/>
</p:tagLst>
</file>

<file path=ppt/tags/tag8.xml><?xml version="1.0" encoding="utf-8"?>
<p:tagLst xmlns:p="http://schemas.openxmlformats.org/presentationml/2006/main">
  <p:tag name="REFSHAPE" val="291250148"/>
</p:tagLst>
</file>

<file path=ppt/tags/tag9.xml><?xml version="1.0" encoding="utf-8"?>
<p:tagLst xmlns:p="http://schemas.openxmlformats.org/presentationml/2006/main">
  <p:tag name="REFSHAPE" val="291252052"/>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7143</Words>
  <Application>WPS 演示</Application>
  <PresentationFormat>宽屏</PresentationFormat>
  <Paragraphs>551</Paragraphs>
  <Slides>46</Slides>
  <Notes>43</Notes>
  <HiddenSlides>0</HiddenSlides>
  <MMClips>0</MMClips>
  <ScaleCrop>false</ScaleCrop>
  <HeadingPairs>
    <vt:vector size="6" baseType="variant">
      <vt:variant>
        <vt:lpstr>已用的字体</vt:lpstr>
      </vt:variant>
      <vt:variant>
        <vt:i4>29</vt:i4>
      </vt:variant>
      <vt:variant>
        <vt:lpstr>主题</vt:lpstr>
      </vt:variant>
      <vt:variant>
        <vt:i4>1</vt:i4>
      </vt:variant>
      <vt:variant>
        <vt:lpstr>幻灯片标题</vt:lpstr>
      </vt:variant>
      <vt:variant>
        <vt:i4>46</vt:i4>
      </vt:variant>
    </vt:vector>
  </HeadingPairs>
  <TitlesOfParts>
    <vt:vector size="76" baseType="lpstr">
      <vt:lpstr>Arial</vt:lpstr>
      <vt:lpstr>宋体</vt:lpstr>
      <vt:lpstr>Wingdings</vt:lpstr>
      <vt:lpstr>微软雅黑</vt:lpstr>
      <vt:lpstr>Calibri</vt:lpstr>
      <vt:lpstr>方正兰亭细黑_GBK</vt:lpstr>
      <vt:lpstr>Lato Light</vt:lpstr>
      <vt:lpstr>Calibri Light</vt:lpstr>
      <vt:lpstr>Broadway</vt:lpstr>
      <vt:lpstr>Clear Sans</vt:lpstr>
      <vt:lpstr>Yu Gothic UI</vt:lpstr>
      <vt:lpstr>Clear Sans Light</vt:lpstr>
      <vt:lpstr>Gungsuh</vt:lpstr>
      <vt:lpstr>Open Sans</vt:lpstr>
      <vt:lpstr>Fira Sans SemiBold Italic</vt:lpstr>
      <vt:lpstr>等线</vt:lpstr>
      <vt:lpstr>Arial Unicode MS</vt:lpstr>
      <vt:lpstr>等线 Light</vt:lpstr>
      <vt:lpstr>Gabriola</vt:lpstr>
      <vt:lpstr>Kontrapunkt Bob Bold</vt:lpstr>
      <vt:lpstr>Helvetica Light</vt:lpstr>
      <vt:lpstr>Roboto</vt:lpstr>
      <vt:lpstr>Big Caslon Medium</vt:lpstr>
      <vt:lpstr>Segoe Print</vt:lpstr>
      <vt:lpstr>STLiti</vt:lpstr>
      <vt:lpstr>Malgun Gothic</vt:lpstr>
      <vt:lpstr>Verdana</vt:lpstr>
      <vt:lpstr>黑体</vt:lpstr>
      <vt:lpstr>Yu Gothic UI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锐旗设计；https://9ppt.taobao.com</dc:title>
  <dc:creator>锐旗设计；https://9ppt.taobao.com</dc:creator>
  <dc:description>锐旗设计；https://9ppt.taobao.com</dc:description>
  <cp:lastModifiedBy>叶扬</cp:lastModifiedBy>
  <cp:revision>55</cp:revision>
  <dcterms:created xsi:type="dcterms:W3CDTF">2017-05-19T08:27:00Z</dcterms:created>
  <dcterms:modified xsi:type="dcterms:W3CDTF">2020-04-23T01:46:41Z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2052-11.1.0.9584</vt:lpwstr>
  </property>
</Properties>
</file>

<file path=docProps/thumbnail.jpeg>
</file>